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ags/tag1.xml" ContentType="application/vnd.openxmlformats-officedocument.presentationml.tag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tags/tag2.xml" ContentType="application/vnd.openxmlformats-officedocument.presentationml.tag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tags/tag3.xml" ContentType="application/vnd.openxmlformats-officedocument.presentationml.tags+xml"/>
  <Override PartName="/ppt/charts/chart14.xml" ContentType="application/vnd.openxmlformats-officedocument.drawingml.chart+xml"/>
  <Override PartName="/ppt/drawings/drawing1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2" r:id="rId2"/>
    <p:sldMasterId id="2147483668" r:id="rId3"/>
  </p:sldMasterIdLst>
  <p:notesMasterIdLst>
    <p:notesMasterId r:id="rId22"/>
  </p:notesMasterIdLst>
  <p:handoutMasterIdLst>
    <p:handoutMasterId r:id="rId23"/>
  </p:handoutMasterIdLst>
  <p:sldIdLst>
    <p:sldId id="256" r:id="rId4"/>
    <p:sldId id="257" r:id="rId5"/>
    <p:sldId id="258" r:id="rId6"/>
    <p:sldId id="259" r:id="rId7"/>
    <p:sldId id="273" r:id="rId8"/>
    <p:sldId id="260" r:id="rId9"/>
    <p:sldId id="266" r:id="rId10"/>
    <p:sldId id="271" r:id="rId11"/>
    <p:sldId id="278" r:id="rId12"/>
    <p:sldId id="279" r:id="rId13"/>
    <p:sldId id="280" r:id="rId14"/>
    <p:sldId id="268" r:id="rId15"/>
    <p:sldId id="283" r:id="rId16"/>
    <p:sldId id="284" r:id="rId17"/>
    <p:sldId id="267" r:id="rId18"/>
    <p:sldId id="281" r:id="rId19"/>
    <p:sldId id="282" r:id="rId20"/>
    <p:sldId id="277"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96"/>
    <a:srgbClr val="5AA3F7"/>
    <a:srgbClr val="B8004C"/>
    <a:srgbClr val="548AFF"/>
    <a:srgbClr val="F6F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09FC0-B820-435E-BE0F-7DE7471A79DA}" v="149" dt="2023-06-22T19:27:53.10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notesViewPr>
    <p:cSldViewPr snapToGrid="0">
      <p:cViewPr varScale="1">
        <p:scale>
          <a:sx n="118" d="100"/>
          <a:sy n="118" d="100"/>
        </p:scale>
        <p:origin x="41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regneark.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d.sitad.dk\dfs\CU7602\I-DREV\KAP\Konjunkturomr&#229;der\NR\Prognoseevaluering\Prognoseevaluering%202023\Prognoseevaluering%20-%20data_2023.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d.sitad.dk\dfs\CU7602\I-DREV\KAP\Konjunkturomr&#229;der\NR\Prognoseevaluering\Prognoseevaluering%202023\Prognoseevaluering%20-%20data_2023.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regneark2.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d.sitad.dk\dfs\CU7602\I-DREV\KAP\Konjunkturomr&#229;der\NR\Prognoseevaluering\Prognoseevaluering%202022\Prognoseevaluering%20-%20data_2023.xlsx" TargetMode="External"/><Relationship Id="rId1" Type="http://schemas.openxmlformats.org/officeDocument/2006/relationships/image" Target="../media/image2.emf"/></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rod.sitad.dk\dfs\CU7602\I-DREV\KAP\Konjunkturomr&#229;der\NR\Prognoseevaluering\Prognoseevaluering%202022\Prognoseevaluering%20-%20data_2023.xlsx" TargetMode="External"/><Relationship Id="rId1" Type="http://schemas.openxmlformats.org/officeDocument/2006/relationships/image" Target="../media/image2.emf"/></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regneark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85106382978724E-2"/>
          <c:w val="1"/>
          <c:h val="0.78723404255319152"/>
        </c:manualLayout>
      </c:layout>
      <c:barChart>
        <c:barDir val="col"/>
        <c:grouping val="clustered"/>
        <c:varyColors val="0"/>
        <c:ser>
          <c:idx val="0"/>
          <c:order val="0"/>
          <c:tx>
            <c:strRef>
              <c:f>'Slide 3 - Figur 1'!$C$3</c:f>
              <c:strCache>
                <c:ptCount val="1"/>
                <c:pt idx="0">
                  <c:v>Faktisk</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3 - Figur 1'!$B$4:$B$46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3 - Figur 1'!$C$4:$C$46</c:f>
              <c:numCache>
                <c:formatCode>0.0</c:formatCode>
                <c:ptCount val="43"/>
                <c:pt idx="0">
                  <c:v>-0.2</c:v>
                </c:pt>
                <c:pt idx="1">
                  <c:v>-0.2</c:v>
                </c:pt>
                <c:pt idx="2">
                  <c:v>3.1</c:v>
                </c:pt>
                <c:pt idx="3">
                  <c:v>2.5</c:v>
                </c:pt>
                <c:pt idx="4">
                  <c:v>3.9</c:v>
                </c:pt>
                <c:pt idx="5">
                  <c:v>3.8</c:v>
                </c:pt>
                <c:pt idx="6">
                  <c:v>3.4</c:v>
                </c:pt>
                <c:pt idx="7">
                  <c:v>-1</c:v>
                </c:pt>
                <c:pt idx="8">
                  <c:v>-0.2</c:v>
                </c:pt>
                <c:pt idx="9">
                  <c:v>1.1000000000000001</c:v>
                </c:pt>
                <c:pt idx="10">
                  <c:v>1.6</c:v>
                </c:pt>
                <c:pt idx="11">
                  <c:v>1</c:v>
                </c:pt>
                <c:pt idx="12">
                  <c:v>1.1000000000000001</c:v>
                </c:pt>
                <c:pt idx="13">
                  <c:v>1.2</c:v>
                </c:pt>
                <c:pt idx="14">
                  <c:v>4.4000000000000004</c:v>
                </c:pt>
                <c:pt idx="15">
                  <c:v>2.6</c:v>
                </c:pt>
                <c:pt idx="16">
                  <c:v>2.4</c:v>
                </c:pt>
                <c:pt idx="17">
                  <c:v>3.4</c:v>
                </c:pt>
                <c:pt idx="18">
                  <c:v>2.9</c:v>
                </c:pt>
                <c:pt idx="19">
                  <c:v>1.6</c:v>
                </c:pt>
                <c:pt idx="20">
                  <c:v>2.9</c:v>
                </c:pt>
                <c:pt idx="21">
                  <c:v>0.9</c:v>
                </c:pt>
                <c:pt idx="22">
                  <c:v>1.6</c:v>
                </c:pt>
                <c:pt idx="23">
                  <c:v>0</c:v>
                </c:pt>
                <c:pt idx="24">
                  <c:v>2</c:v>
                </c:pt>
                <c:pt idx="25">
                  <c:v>3.4</c:v>
                </c:pt>
                <c:pt idx="26">
                  <c:v>3.2</c:v>
                </c:pt>
                <c:pt idx="27">
                  <c:v>1.8</c:v>
                </c:pt>
                <c:pt idx="28">
                  <c:v>-1.3</c:v>
                </c:pt>
                <c:pt idx="29">
                  <c:v>-5.0999999999999996</c:v>
                </c:pt>
                <c:pt idx="30">
                  <c:v>2.1</c:v>
                </c:pt>
                <c:pt idx="31">
                  <c:v>1</c:v>
                </c:pt>
                <c:pt idx="32">
                  <c:v>-0.6</c:v>
                </c:pt>
                <c:pt idx="33">
                  <c:v>0.4</c:v>
                </c:pt>
                <c:pt idx="34">
                  <c:v>1</c:v>
                </c:pt>
                <c:pt idx="35">
                  <c:v>1.2</c:v>
                </c:pt>
                <c:pt idx="36">
                  <c:v>1.1000000000000001</c:v>
                </c:pt>
                <c:pt idx="37">
                  <c:v>2.1</c:v>
                </c:pt>
                <c:pt idx="38">
                  <c:v>1.2</c:v>
                </c:pt>
                <c:pt idx="39">
                  <c:v>2.2000000000000002</c:v>
                </c:pt>
                <c:pt idx="40">
                  <c:v>-3.3</c:v>
                </c:pt>
                <c:pt idx="41">
                  <c:v>4.0999999999999996</c:v>
                </c:pt>
                <c:pt idx="42">
                  <c:v>3.6</c:v>
                </c:pt>
              </c:numCache>
            </c:numRef>
          </c:val>
          <c:extLst>
            <c:ext xmlns:c16="http://schemas.microsoft.com/office/drawing/2014/chart" uri="{C3380CC4-5D6E-409C-BE32-E72D297353CC}">
              <c16:uniqueId val="{00000000-CBA1-4E15-B158-F0C9B9414F7C}"/>
            </c:ext>
          </c:extLst>
        </c:ser>
        <c:dLbls>
          <c:showLegendKey val="0"/>
          <c:showVal val="0"/>
          <c:showCatName val="0"/>
          <c:showSerName val="0"/>
          <c:showPercent val="0"/>
          <c:showBubbleSize val="0"/>
        </c:dLbls>
        <c:gapWidth val="150"/>
        <c:axId val="1005411240"/>
        <c:axId val="1005410256"/>
      </c:barChart>
      <c:lineChart>
        <c:grouping val="standard"/>
        <c:varyColors val="0"/>
        <c:ser>
          <c:idx val="1"/>
          <c:order val="1"/>
          <c:tx>
            <c:strRef>
              <c:f>'Slide 3 - Figur 1'!$D$3</c:f>
              <c:strCache>
                <c:ptCount val="1"/>
                <c:pt idx="0">
                  <c:v>Økonomisk Redegørelse - skøn der har ramt for lavt</c:v>
                </c:pt>
              </c:strCache>
            </c:strRef>
          </c:tx>
          <c:spPr>
            <a:solidFill>
              <a:srgbClr val="5AA3F7"/>
            </a:solidFill>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circle"/>
            <c:size val="7"/>
            <c:spPr>
              <a:solidFill>
                <a:srgbClr val="5AA3F7"/>
              </a:solidFill>
              <a:ln w="25400">
                <a:noFill/>
              </a:ln>
              <a:effectLst/>
              <a:extLst>
                <a:ext uri="{91240B29-F687-4F45-9708-019B960494DF}">
                  <a14:hiddenLine xmlns:a14="http://schemas.microsoft.com/office/drawing/2010/main" w="9525" cap="flat" cmpd="sng" algn="ctr">
                    <a:solidFill>
                      <a:srgbClr val="008569">
                        <a:shade val="95000"/>
                        <a:satMod val="105000"/>
                      </a:srgbClr>
                    </a:solidFill>
                    <a:prstDash val="solid"/>
                    <a:round/>
                  </a14:hiddenLine>
                </a:ext>
              </a:extLst>
            </c:spPr>
          </c:marker>
          <c:cat>
            <c:strRef>
              <c:f>'Slide 3 - Figur 1'!$B$4:$B$46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3 - Figur 1'!$D$4:$D$46</c:f>
              <c:numCache>
                <c:formatCode>0.0</c:formatCode>
                <c:ptCount val="43"/>
                <c:pt idx="0">
                  <c:v>-0.3</c:v>
                </c:pt>
                <c:pt idx="1">
                  <c:v>#N/A</c:v>
                </c:pt>
                <c:pt idx="2">
                  <c:v>#N/A</c:v>
                </c:pt>
                <c:pt idx="3">
                  <c:v>0.8</c:v>
                </c:pt>
                <c:pt idx="4">
                  <c:v>1.5</c:v>
                </c:pt>
                <c:pt idx="5">
                  <c:v>3</c:v>
                </c:pt>
                <c:pt idx="6">
                  <c:v>#N/A</c:v>
                </c:pt>
                <c:pt idx="7">
                  <c:v>#N/A</c:v>
                </c:pt>
                <c:pt idx="8">
                  <c:v>-0.75</c:v>
                </c:pt>
                <c:pt idx="9">
                  <c:v>0.75</c:v>
                </c:pt>
                <c:pt idx="10">
                  <c:v>1.5</c:v>
                </c:pt>
                <c:pt idx="11">
                  <c:v>#N/A</c:v>
                </c:pt>
                <c:pt idx="12">
                  <c:v>#N/A</c:v>
                </c:pt>
                <c:pt idx="13">
                  <c:v>#N/A</c:v>
                </c:pt>
                <c:pt idx="14">
                  <c:v>3</c:v>
                </c:pt>
                <c:pt idx="15">
                  <c:v>#N/A</c:v>
                </c:pt>
                <c:pt idx="16">
                  <c:v>#N/A</c:v>
                </c:pt>
                <c:pt idx="17">
                  <c:v>2.9</c:v>
                </c:pt>
                <c:pt idx="18">
                  <c:v>2.7</c:v>
                </c:pt>
                <c:pt idx="19">
                  <c:v>#N/A</c:v>
                </c:pt>
                <c:pt idx="20">
                  <c:v>1.6</c:v>
                </c:pt>
                <c:pt idx="21">
                  <c:v>#N/A</c:v>
                </c:pt>
                <c:pt idx="22">
                  <c:v>#N/A</c:v>
                </c:pt>
                <c:pt idx="23">
                  <c:v>#N/A</c:v>
                </c:pt>
                <c:pt idx="24">
                  <c:v>#N/A</c:v>
                </c:pt>
                <c:pt idx="25">
                  <c:v>2.4</c:v>
                </c:pt>
                <c:pt idx="26">
                  <c:v>2.4</c:v>
                </c:pt>
                <c:pt idx="27">
                  <c:v>#N/A</c:v>
                </c:pt>
                <c:pt idx="28">
                  <c:v>#N/A</c:v>
                </c:pt>
                <c:pt idx="29">
                  <c:v>#N/A</c:v>
                </c:pt>
                <c:pt idx="30">
                  <c:v>1.3</c:v>
                </c:pt>
                <c:pt idx="31">
                  <c:v>#N/A</c:v>
                </c:pt>
                <c:pt idx="32">
                  <c:v>#N/A</c:v>
                </c:pt>
                <c:pt idx="33">
                  <c:v>#N/A</c:v>
                </c:pt>
                <c:pt idx="34">
                  <c:v>#N/A</c:v>
                </c:pt>
                <c:pt idx="35">
                  <c:v>#N/A</c:v>
                </c:pt>
                <c:pt idx="36">
                  <c:v>#N/A</c:v>
                </c:pt>
                <c:pt idx="37">
                  <c:v>1.5</c:v>
                </c:pt>
                <c:pt idx="38">
                  <c:v>#N/A</c:v>
                </c:pt>
                <c:pt idx="39">
                  <c:v>1.7</c:v>
                </c:pt>
                <c:pt idx="40">
                  <c:v>#N/A</c:v>
                </c:pt>
                <c:pt idx="41">
                  <c:v>2.8</c:v>
                </c:pt>
                <c:pt idx="42">
                  <c:v>2.8</c:v>
                </c:pt>
              </c:numCache>
            </c:numRef>
          </c:val>
          <c:smooth val="0"/>
          <c:extLst>
            <c:ext xmlns:c16="http://schemas.microsoft.com/office/drawing/2014/chart" uri="{C3380CC4-5D6E-409C-BE32-E72D297353CC}">
              <c16:uniqueId val="{00000001-CBA1-4E15-B158-F0C9B9414F7C}"/>
            </c:ext>
          </c:extLst>
        </c:ser>
        <c:ser>
          <c:idx val="2"/>
          <c:order val="2"/>
          <c:tx>
            <c:strRef>
              <c:f>'Slide 3 - Figur 1'!$E$3</c:f>
              <c:strCache>
                <c:ptCount val="1"/>
                <c:pt idx="0">
                  <c:v>Økonomisk Redegørelse - skøn der har ramt for højt</c:v>
                </c:pt>
              </c:strCache>
            </c:strRef>
          </c:tx>
          <c:spPr>
            <a:solidFill>
              <a:srgbClr val="B8004C"/>
            </a:solidFill>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circle"/>
            <c:size val="7"/>
            <c:spPr>
              <a:solidFill>
                <a:srgbClr val="B8004C"/>
              </a:solidFill>
              <a:ln w="25400">
                <a:noFill/>
              </a:ln>
              <a:effectLst/>
              <a:extLst>
                <a:ext uri="{91240B29-F687-4F45-9708-019B960494DF}">
                  <a14:hiddenLine xmlns:a14="http://schemas.microsoft.com/office/drawing/2010/main" w="9525" cap="flat" cmpd="sng" algn="ctr">
                    <a:solidFill>
                      <a:srgbClr val="85909A">
                        <a:shade val="95000"/>
                        <a:satMod val="105000"/>
                      </a:srgbClr>
                    </a:solidFill>
                    <a:prstDash val="solid"/>
                    <a:round/>
                  </a14:hiddenLine>
                </a:ext>
              </a:extLst>
            </c:spPr>
          </c:marker>
          <c:cat>
            <c:strRef>
              <c:f>'Slide 3 - Figur 1'!$B$4:$B$46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3 - Figur 1'!$E$4:$E$46</c:f>
              <c:numCache>
                <c:formatCode>0.0</c:formatCode>
                <c:ptCount val="43"/>
                <c:pt idx="0">
                  <c:v>#N/A</c:v>
                </c:pt>
                <c:pt idx="1">
                  <c:v>0.9</c:v>
                </c:pt>
                <c:pt idx="2">
                  <c:v>4</c:v>
                </c:pt>
                <c:pt idx="3">
                  <c:v>#N/A</c:v>
                </c:pt>
                <c:pt idx="4">
                  <c:v>#N/A</c:v>
                </c:pt>
                <c:pt idx="5">
                  <c:v>#N/A</c:v>
                </c:pt>
                <c:pt idx="6">
                  <c:v>3.8</c:v>
                </c:pt>
                <c:pt idx="7">
                  <c:v>0.75</c:v>
                </c:pt>
                <c:pt idx="8">
                  <c:v>#N/A</c:v>
                </c:pt>
                <c:pt idx="9">
                  <c:v>#N/A</c:v>
                </c:pt>
                <c:pt idx="10">
                  <c:v>#N/A</c:v>
                </c:pt>
                <c:pt idx="11">
                  <c:v>#N/A</c:v>
                </c:pt>
                <c:pt idx="12">
                  <c:v>2.4</c:v>
                </c:pt>
                <c:pt idx="13">
                  <c:v>2.6</c:v>
                </c:pt>
                <c:pt idx="14">
                  <c:v>#N/A</c:v>
                </c:pt>
                <c:pt idx="15">
                  <c:v>3.7</c:v>
                </c:pt>
                <c:pt idx="16">
                  <c:v>2.7</c:v>
                </c:pt>
                <c:pt idx="17">
                  <c:v>#N/A</c:v>
                </c:pt>
                <c:pt idx="18">
                  <c:v>#N/A</c:v>
                </c:pt>
                <c:pt idx="19">
                  <c:v>#N/A</c:v>
                </c:pt>
                <c:pt idx="20">
                  <c:v>#N/A</c:v>
                </c:pt>
                <c:pt idx="21">
                  <c:v>1.8</c:v>
                </c:pt>
                <c:pt idx="22">
                  <c:v>1.7</c:v>
                </c:pt>
                <c:pt idx="23">
                  <c:v>1.8</c:v>
                </c:pt>
                <c:pt idx="24">
                  <c:v>2.1</c:v>
                </c:pt>
                <c:pt idx="25">
                  <c:v>#N/A</c:v>
                </c:pt>
                <c:pt idx="26">
                  <c:v>#N/A</c:v>
                </c:pt>
                <c:pt idx="27">
                  <c:v>2.2000000000000002</c:v>
                </c:pt>
                <c:pt idx="28">
                  <c:v>1.3</c:v>
                </c:pt>
                <c:pt idx="29">
                  <c:v>-0.2</c:v>
                </c:pt>
                <c:pt idx="30">
                  <c:v>#N/A</c:v>
                </c:pt>
                <c:pt idx="31">
                  <c:v>1.7</c:v>
                </c:pt>
                <c:pt idx="32">
                  <c:v>1</c:v>
                </c:pt>
                <c:pt idx="33">
                  <c:v>1.2</c:v>
                </c:pt>
                <c:pt idx="34">
                  <c:v>1.6</c:v>
                </c:pt>
                <c:pt idx="35">
                  <c:v>1.4</c:v>
                </c:pt>
                <c:pt idx="36">
                  <c:v>1.9</c:v>
                </c:pt>
                <c:pt idx="37">
                  <c:v>#N/A</c:v>
                </c:pt>
                <c:pt idx="38">
                  <c:v>1.9</c:v>
                </c:pt>
                <c:pt idx="39">
                  <c:v>#N/A</c:v>
                </c:pt>
                <c:pt idx="40">
                  <c:v>1.5</c:v>
                </c:pt>
                <c:pt idx="41">
                  <c:v>#N/A</c:v>
                </c:pt>
                <c:pt idx="42">
                  <c:v>#N/A</c:v>
                </c:pt>
              </c:numCache>
            </c:numRef>
          </c:val>
          <c:smooth val="0"/>
          <c:extLst>
            <c:ext xmlns:c16="http://schemas.microsoft.com/office/drawing/2014/chart" uri="{C3380CC4-5D6E-409C-BE32-E72D297353CC}">
              <c16:uniqueId val="{00000002-CBA1-4E15-B158-F0C9B9414F7C}"/>
            </c:ext>
          </c:extLst>
        </c:ser>
        <c:dLbls>
          <c:showLegendKey val="0"/>
          <c:showVal val="0"/>
          <c:showCatName val="0"/>
          <c:showSerName val="0"/>
          <c:showPercent val="0"/>
          <c:showBubbleSize val="0"/>
        </c:dLbls>
        <c:marker val="1"/>
        <c:smooth val="0"/>
        <c:axId val="1005411240"/>
        <c:axId val="1005410256"/>
      </c:line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cat>
            <c:strRef>
              <c:f>'Slide 3 - Figur 1'!$B$4:$B$46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Lit>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Lit>
          </c:val>
          <c:smooth val="0"/>
          <c:extLst>
            <c:ext xmlns:c16="http://schemas.microsoft.com/office/drawing/2014/chart" uri="{C3380CC4-5D6E-409C-BE32-E72D297353CC}">
              <c16:uniqueId val="{00000003-CBA1-4E15-B158-F0C9B9414F7C}"/>
            </c:ext>
          </c:extLst>
        </c:ser>
        <c:dLbls>
          <c:showLegendKey val="0"/>
          <c:showVal val="0"/>
          <c:showCatName val="0"/>
          <c:showSerName val="0"/>
          <c:showPercent val="0"/>
          <c:showBubbleSize val="0"/>
        </c:dLbls>
        <c:marker val="1"/>
        <c:smooth val="0"/>
        <c:axId val="1005388608"/>
        <c:axId val="1005383360"/>
      </c:lineChart>
      <c:catAx>
        <c:axId val="1005411240"/>
        <c:scaling>
          <c:orientation val="minMax"/>
        </c:scaling>
        <c:delete val="0"/>
        <c:axPos val="b"/>
        <c:numFmt formatCode="General" sourceLinked="1"/>
        <c:majorTickMark val="none"/>
        <c:minorTickMark val="none"/>
        <c:tickLblPos val="none"/>
        <c:spPr>
          <a:ln w="9525">
            <a:solidFill>
              <a:srgbClr val="000000"/>
            </a:solidFill>
            <a:prstDash val="solid"/>
          </a:ln>
        </c:spPr>
        <c:txPr>
          <a:bodyPr rot="0" vert="horz"/>
          <a:lstStyle/>
          <a:p>
            <a:pPr>
              <a:defRPr/>
            </a:pPr>
            <a:endParaRPr lang="da-DK"/>
          </a:p>
        </c:txPr>
        <c:crossAx val="1005410256"/>
        <c:crossesAt val="0"/>
        <c:auto val="1"/>
        <c:lblAlgn val="ctr"/>
        <c:lblOffset val="100"/>
        <c:noMultiLvlLbl val="0"/>
      </c:catAx>
      <c:valAx>
        <c:axId val="1005410256"/>
        <c:scaling>
          <c:orientation val="minMax"/>
          <c:max val="6"/>
          <c:min val="-6"/>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05411240"/>
        <c:crosses val="autoZero"/>
        <c:crossBetween val="between"/>
        <c:majorUnit val="2"/>
      </c:valAx>
      <c:valAx>
        <c:axId val="1005383360"/>
        <c:scaling>
          <c:orientation val="minMax"/>
          <c:max val="6"/>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05388608"/>
        <c:crosses val="max"/>
        <c:crossBetween val="between"/>
        <c:majorUnit val="2"/>
      </c:valAx>
      <c:catAx>
        <c:axId val="1005388608"/>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005383360"/>
        <c:crosses val="min"/>
        <c:auto val="1"/>
        <c:lblAlgn val="ctr"/>
        <c:lblOffset val="100"/>
        <c:noMultiLvlLbl val="0"/>
      </c:catAx>
      <c:spPr>
        <a:noFill/>
      </c:spPr>
    </c:plotArea>
    <c:legend>
      <c:legendPos val="b"/>
      <c:legendEntry>
        <c:idx val="3"/>
        <c:delete val="1"/>
      </c:legendEntry>
      <c:layout>
        <c:manualLayout>
          <c:xMode val="edge"/>
          <c:yMode val="edge"/>
          <c:x val="0"/>
          <c:y val="0.88049491624188747"/>
          <c:w val="0.98893188879805038"/>
          <c:h val="0.11950508375811252"/>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49748190191402E-2"/>
          <c:y val="0.10143851750628577"/>
          <c:w val="0.88955088494521772"/>
          <c:h val="0.69244578341942287"/>
        </c:manualLayout>
      </c:layout>
      <c:barChart>
        <c:barDir val="col"/>
        <c:grouping val="clustered"/>
        <c:varyColors val="0"/>
        <c:ser>
          <c:idx val="0"/>
          <c:order val="0"/>
          <c:tx>
            <c:strRef>
              <c:f>'Slide 12 - Figur 10'!$C$14</c:f>
              <c:strCache>
                <c:ptCount val="1"/>
                <c:pt idx="0">
                  <c:v>1980-2022</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10'!$D$14:$J$14</c:f>
              <c:numCache>
                <c:formatCode>0.00</c:formatCode>
                <c:ptCount val="7"/>
                <c:pt idx="0">
                  <c:v>0.73058252427184478</c:v>
                </c:pt>
                <c:pt idx="1">
                  <c:v>0.69031419616237322</c:v>
                </c:pt>
                <c:pt idx="2">
                  <c:v>0.80125754911703984</c:v>
                </c:pt>
                <c:pt idx="3">
                  <c:v>0.76708258673443708</c:v>
                </c:pt>
                <c:pt idx="4">
                  <c:v>0.77578166806819071</c:v>
                </c:pt>
                <c:pt idx="5">
                  <c:v>0.76756364192340032</c:v>
                </c:pt>
                <c:pt idx="6">
                  <c:v>0.81111918049078857</c:v>
                </c:pt>
              </c:numCache>
            </c:numRef>
          </c:val>
          <c:extLst>
            <c:ext xmlns:c16="http://schemas.microsoft.com/office/drawing/2014/chart" uri="{C3380CC4-5D6E-409C-BE32-E72D297353CC}">
              <c16:uniqueId val="{00000000-44D4-4A97-8D82-17E8ED18D1C4}"/>
            </c:ext>
          </c:extLst>
        </c:ser>
        <c:ser>
          <c:idx val="1"/>
          <c:order val="1"/>
          <c:tx>
            <c:strRef>
              <c:f>'Slide 12 - Figur 10'!$C$15</c:f>
              <c:strCache>
                <c:ptCount val="1"/>
                <c:pt idx="0">
                  <c:v>1980-1989</c:v>
                </c:pt>
              </c:strCache>
            </c:strRef>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10'!$D$15:$J$15</c:f>
              <c:numCache>
                <c:formatCode>0.00</c:formatCode>
                <c:ptCount val="7"/>
                <c:pt idx="0">
                  <c:v>0.58430232558139528</c:v>
                </c:pt>
                <c:pt idx="1">
                  <c:v>0.48255813953488375</c:v>
                </c:pt>
                <c:pt idx="2">
                  <c:v>0.58720930232558144</c:v>
                </c:pt>
                <c:pt idx="3">
                  <c:v>0.68604651162790709</c:v>
                </c:pt>
                <c:pt idx="4">
                  <c:v>0.59302325581395354</c:v>
                </c:pt>
                <c:pt idx="5">
                  <c:v>0.64534883720930225</c:v>
                </c:pt>
                <c:pt idx="6">
                  <c:v>0.71220930232558144</c:v>
                </c:pt>
              </c:numCache>
            </c:numRef>
          </c:val>
          <c:extLst>
            <c:ext xmlns:c16="http://schemas.microsoft.com/office/drawing/2014/chart" uri="{C3380CC4-5D6E-409C-BE32-E72D297353CC}">
              <c16:uniqueId val="{00000001-44D4-4A97-8D82-17E8ED18D1C4}"/>
            </c:ext>
          </c:extLst>
        </c:ser>
        <c:ser>
          <c:idx val="2"/>
          <c:order val="2"/>
          <c:tx>
            <c:strRef>
              <c:f>'Slide 12 - Figur 10'!$C$16</c:f>
              <c:strCache>
                <c:ptCount val="1"/>
                <c:pt idx="0">
                  <c:v>1990-1999</c:v>
                </c:pt>
              </c:strCache>
            </c:strRef>
          </c:tx>
          <c:spPr>
            <a:solidFill>
              <a:srgbClr val="B8004C"/>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10'!$D$16:$J$16</c:f>
              <c:numCache>
                <c:formatCode>0.00</c:formatCode>
                <c:ptCount val="7"/>
                <c:pt idx="0">
                  <c:v>0.68478260869565255</c:v>
                </c:pt>
                <c:pt idx="1">
                  <c:v>0.72826086956521752</c:v>
                </c:pt>
                <c:pt idx="2">
                  <c:v>0.8206521739130439</c:v>
                </c:pt>
                <c:pt idx="3">
                  <c:v>0.55555555555555569</c:v>
                </c:pt>
                <c:pt idx="4">
                  <c:v>0.67391304347826098</c:v>
                </c:pt>
                <c:pt idx="5">
                  <c:v>0.67391304347826109</c:v>
                </c:pt>
                <c:pt idx="6">
                  <c:v>0.76086956521739146</c:v>
                </c:pt>
              </c:numCache>
            </c:numRef>
          </c:val>
          <c:extLst>
            <c:ext xmlns:c16="http://schemas.microsoft.com/office/drawing/2014/chart" uri="{C3380CC4-5D6E-409C-BE32-E72D297353CC}">
              <c16:uniqueId val="{00000002-44D4-4A97-8D82-17E8ED18D1C4}"/>
            </c:ext>
          </c:extLst>
        </c:ser>
        <c:ser>
          <c:idx val="3"/>
          <c:order val="3"/>
          <c:tx>
            <c:strRef>
              <c:f>'Slide 12 - Figur 10'!$C$17</c:f>
              <c:strCache>
                <c:ptCount val="1"/>
                <c:pt idx="0">
                  <c:v>2000-2022</c:v>
                </c:pt>
              </c:strCache>
            </c:strRef>
          </c:tx>
          <c:spPr>
            <a:solidFill>
              <a:srgbClr val="FFBF00"/>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10'!$D$17:$J$17</c:f>
              <c:numCache>
                <c:formatCode>0.00</c:formatCode>
                <c:ptCount val="7"/>
                <c:pt idx="0">
                  <c:v>0.82710519580240627</c:v>
                </c:pt>
                <c:pt idx="1">
                  <c:v>0.79472741233683153</c:v>
                </c:pt>
                <c:pt idx="2">
                  <c:v>0.91540824161760947</c:v>
                </c:pt>
                <c:pt idx="3">
                  <c:v>0.86470088652069732</c:v>
                </c:pt>
                <c:pt idx="4">
                  <c:v>0.90657793703608902</c:v>
                </c:pt>
                <c:pt idx="5">
                  <c:v>0.86536984898899405</c:v>
                </c:pt>
                <c:pt idx="6">
                  <c:v>0.8859738930125417</c:v>
                </c:pt>
              </c:numCache>
            </c:numRef>
          </c:val>
          <c:extLst>
            <c:ext xmlns:c16="http://schemas.microsoft.com/office/drawing/2014/chart" uri="{C3380CC4-5D6E-409C-BE32-E72D297353CC}">
              <c16:uniqueId val="{00000003-44D4-4A97-8D82-17E8ED18D1C4}"/>
            </c:ext>
          </c:extLst>
        </c:ser>
        <c:ser>
          <c:idx val="4"/>
          <c:order val="4"/>
          <c:tx>
            <c:strRef>
              <c:f>'Slide 12 - Figur 10'!$C$18</c:f>
              <c:strCache>
                <c:ptCount val="1"/>
                <c:pt idx="0">
                  <c:v>2000-22 (ekskl. 2008-09 og 2020)</c:v>
                </c:pt>
              </c:strCache>
            </c:strRef>
          </c:tx>
          <c:spPr>
            <a:solidFill>
              <a:srgbClr val="32936F"/>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10'!$D$18:$J$18</c:f>
              <c:numCache>
                <c:formatCode>0.00</c:formatCode>
                <c:ptCount val="7"/>
                <c:pt idx="0">
                  <c:v>0.67491282448663292</c:v>
                </c:pt>
                <c:pt idx="1">
                  <c:v>0.63646842309182483</c:v>
                </c:pt>
                <c:pt idx="2">
                  <c:v>0.75180162727624966</c:v>
                </c:pt>
                <c:pt idx="3">
                  <c:v>0.66996676114928932</c:v>
                </c:pt>
                <c:pt idx="4">
                  <c:v>0.70481402557148409</c:v>
                </c:pt>
                <c:pt idx="5">
                  <c:v>0.71762882603642009</c:v>
                </c:pt>
                <c:pt idx="6">
                  <c:v>0.76034482758620681</c:v>
                </c:pt>
              </c:numCache>
            </c:numRef>
          </c:val>
          <c:extLst>
            <c:ext xmlns:c16="http://schemas.microsoft.com/office/drawing/2014/chart" uri="{C3380CC4-5D6E-409C-BE32-E72D297353CC}">
              <c16:uniqueId val="{00000004-44D4-4A97-8D82-17E8ED18D1C4}"/>
            </c:ext>
          </c:extLst>
        </c:ser>
        <c:dLbls>
          <c:showLegendKey val="0"/>
          <c:showVal val="0"/>
          <c:showCatName val="0"/>
          <c:showSerName val="0"/>
          <c:showPercent val="0"/>
          <c:showBubbleSize val="0"/>
        </c:dLbls>
        <c:gapWidth val="150"/>
        <c:axId val="1208964032"/>
        <c:axId val="1208965672"/>
      </c:barChart>
      <c:lineChart>
        <c:grouping val="standard"/>
        <c:varyColors val="0"/>
        <c:ser>
          <c:idx val="5"/>
          <c:order val="5"/>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AADBCB">
                      <a:shade val="76000"/>
                      <a:shade val="95000"/>
                      <a:satMod val="105000"/>
                    </a:srgbClr>
                  </a:solidFill>
                  <a:prstDash val="solid"/>
                  <a:round/>
                </a14:hiddenLine>
              </a:ext>
            </a:extLst>
          </c:spPr>
          <c:marker>
            <c:symbol val="none"/>
          </c:marker>
          <c:cat>
            <c:strRef>
              <c:f>'Slide 12 - Figur 10'!$D$13:$J$13</c:f>
              <c:strCache>
                <c:ptCount val="7"/>
                <c:pt idx="0">
                  <c:v>ØR (dec)</c:v>
                </c:pt>
                <c:pt idx="1">
                  <c:v>DØR</c:v>
                </c:pt>
                <c:pt idx="2">
                  <c:v>DI</c:v>
                </c:pt>
                <c:pt idx="3">
                  <c:v>NDA</c:v>
                </c:pt>
                <c:pt idx="4">
                  <c:v>NB</c:v>
                </c:pt>
                <c:pt idx="5">
                  <c:v>EU</c:v>
                </c:pt>
                <c:pt idx="6">
                  <c:v>OECD</c:v>
                </c:pt>
              </c:strCache>
            </c:strRef>
          </c:cat>
          <c:val>
            <c:numLit>
              <c:formatCode>General</c:formatCode>
              <c:ptCount val="7"/>
              <c:pt idx="0">
                <c:v>0</c:v>
              </c:pt>
              <c:pt idx="1">
                <c:v>0</c:v>
              </c:pt>
              <c:pt idx="2">
                <c:v>0</c:v>
              </c:pt>
              <c:pt idx="3">
                <c:v>0</c:v>
              </c:pt>
              <c:pt idx="4">
                <c:v>0</c:v>
              </c:pt>
              <c:pt idx="5">
                <c:v>0</c:v>
              </c:pt>
              <c:pt idx="6">
                <c:v>0</c:v>
              </c:pt>
            </c:numLit>
          </c:val>
          <c:smooth val="0"/>
          <c:extLst>
            <c:ext xmlns:c16="http://schemas.microsoft.com/office/drawing/2014/chart" uri="{C3380CC4-5D6E-409C-BE32-E72D297353CC}">
              <c16:uniqueId val="{00000005-44D4-4A97-8D82-17E8ED18D1C4}"/>
            </c:ext>
          </c:extLst>
        </c:ser>
        <c:dLbls>
          <c:showLegendKey val="0"/>
          <c:showVal val="0"/>
          <c:showCatName val="0"/>
          <c:showSerName val="0"/>
          <c:showPercent val="0"/>
          <c:showBubbleSize val="0"/>
        </c:dLbls>
        <c:marker val="1"/>
        <c:smooth val="0"/>
        <c:axId val="1208966000"/>
        <c:axId val="1208970264"/>
      </c:lineChart>
      <c:catAx>
        <c:axId val="1208964032"/>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208965672"/>
        <c:crosses val="min"/>
        <c:auto val="1"/>
        <c:lblAlgn val="ctr"/>
        <c:lblOffset val="100"/>
        <c:noMultiLvlLbl val="0"/>
      </c:catAx>
      <c:valAx>
        <c:axId val="1208965672"/>
        <c:scaling>
          <c:orientation val="minMax"/>
          <c:max val="1"/>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208964032"/>
        <c:crosses val="autoZero"/>
        <c:crossBetween val="between"/>
        <c:majorUnit val="0.2"/>
      </c:valAx>
      <c:valAx>
        <c:axId val="1208970264"/>
        <c:scaling>
          <c:orientation val="minMax"/>
          <c:max val="1"/>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208966000"/>
        <c:crosses val="max"/>
        <c:crossBetween val="between"/>
        <c:majorUnit val="0.2"/>
      </c:valAx>
      <c:catAx>
        <c:axId val="1208966000"/>
        <c:scaling>
          <c:orientation val="minMax"/>
        </c:scaling>
        <c:delete val="1"/>
        <c:axPos val="b"/>
        <c:numFmt formatCode="General" sourceLinked="1"/>
        <c:majorTickMark val="out"/>
        <c:minorTickMark val="none"/>
        <c:tickLblPos val="nextTo"/>
        <c:crossAx val="1208970264"/>
        <c:crosses val="autoZero"/>
        <c:auto val="1"/>
        <c:lblAlgn val="ctr"/>
        <c:lblOffset val="100"/>
        <c:noMultiLvlLbl val="0"/>
      </c:catAx>
      <c:spPr>
        <a:noFill/>
      </c:spPr>
    </c:plotArea>
    <c:legend>
      <c:legendPos val="b"/>
      <c:legendEntry>
        <c:idx val="5"/>
        <c:delete val="1"/>
      </c:legendEntry>
      <c:layout>
        <c:manualLayout>
          <c:xMode val="edge"/>
          <c:yMode val="edge"/>
          <c:x val="0"/>
          <c:y val="0.84123175964834518"/>
          <c:w val="0.99"/>
          <c:h val="0.15876824035165482"/>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87128574580301E-2"/>
          <c:y val="0.11674422344172755"/>
          <c:w val="0.87902574285083934"/>
          <c:h val="0.70773055928369688"/>
        </c:manualLayout>
      </c:layout>
      <c:barChart>
        <c:barDir val="col"/>
        <c:grouping val="clustered"/>
        <c:varyColors val="0"/>
        <c:ser>
          <c:idx val="0"/>
          <c:order val="0"/>
          <c:tx>
            <c:strRef>
              <c:f>'Silde 13 - Figur 11'!$H$35</c:f>
              <c:strCache>
                <c:ptCount val="1"/>
                <c:pt idx="0">
                  <c:v>Skøn for 2020 i ØR 2020</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'Silde 13 - Figur 11'!$G$36:$G$38</c:f>
              <c:strCache>
                <c:ptCount val="3"/>
                <c:pt idx="0">
                  <c:v>ØR (maj)</c:v>
                </c:pt>
                <c:pt idx="1">
                  <c:v>ØR (aug)</c:v>
                </c:pt>
                <c:pt idx="2">
                  <c:v>ØR (dec)</c:v>
                </c:pt>
              </c:strCache>
            </c:strRef>
          </c:cat>
          <c:val>
            <c:numRef>
              <c:f>'Silde 13 - Figur 11'!$H$36:$H$38</c:f>
              <c:numCache>
                <c:formatCode>General</c:formatCode>
                <c:ptCount val="3"/>
                <c:pt idx="0">
                  <c:v>2</c:v>
                </c:pt>
                <c:pt idx="1">
                  <c:v>1.2000000000000002</c:v>
                </c:pt>
                <c:pt idx="2">
                  <c:v>0.5</c:v>
                </c:pt>
              </c:numCache>
            </c:numRef>
          </c:val>
          <c:extLst>
            <c:ext xmlns:c16="http://schemas.microsoft.com/office/drawing/2014/chart" uri="{C3380CC4-5D6E-409C-BE32-E72D297353CC}">
              <c16:uniqueId val="{00000000-068C-48E3-A3A3-19C350D43DA3}"/>
            </c:ext>
          </c:extLst>
        </c:ser>
        <c:ser>
          <c:idx val="1"/>
          <c:order val="1"/>
          <c:tx>
            <c:strRef>
              <c:f>'Silde 13 - Figur 11'!$I$35</c:f>
              <c:strCache>
                <c:ptCount val="1"/>
                <c:pt idx="0">
                  <c:v>Skøn for 2021 i ØR 2021</c:v>
                </c:pt>
              </c:strCache>
            </c:strRef>
          </c:tx>
          <c:spPr>
            <a:solidFill>
              <a:srgbClr val="7FB9E6"/>
            </a:solidFill>
            <a:ln>
              <a:noFill/>
            </a:ln>
            <a:effectLst/>
            <a:extLst>
              <a:ext uri="{91240B29-F687-4F45-9708-019B960494DF}">
                <a14:hiddenLine xmlns:a14="http://schemas.microsoft.com/office/drawing/2010/main">
                  <a:noFill/>
                </a14:hiddenLine>
              </a:ext>
            </a:extLst>
          </c:spPr>
          <c:invertIfNegative val="0"/>
          <c:cat>
            <c:strRef>
              <c:f>'Silde 13 - Figur 11'!$G$36:$G$38</c:f>
              <c:strCache>
                <c:ptCount val="3"/>
                <c:pt idx="0">
                  <c:v>ØR (maj)</c:v>
                </c:pt>
                <c:pt idx="1">
                  <c:v>ØR (aug)</c:v>
                </c:pt>
                <c:pt idx="2">
                  <c:v>ØR (dec)</c:v>
                </c:pt>
              </c:strCache>
            </c:strRef>
          </c:cat>
          <c:val>
            <c:numRef>
              <c:f>'Silde 13 - Figur 11'!$I$36:$I$38</c:f>
              <c:numCache>
                <c:formatCode>General</c:formatCode>
                <c:ptCount val="3"/>
                <c:pt idx="0">
                  <c:v>1.6999999999999997</c:v>
                </c:pt>
                <c:pt idx="1">
                  <c:v>0.29999999999999982</c:v>
                </c:pt>
                <c:pt idx="2">
                  <c:v>0.19999999999999973</c:v>
                </c:pt>
              </c:numCache>
            </c:numRef>
          </c:val>
          <c:extLst>
            <c:ext xmlns:c16="http://schemas.microsoft.com/office/drawing/2014/chart" uri="{C3380CC4-5D6E-409C-BE32-E72D297353CC}">
              <c16:uniqueId val="{00000001-068C-48E3-A3A3-19C350D43DA3}"/>
            </c:ext>
          </c:extLst>
        </c:ser>
        <c:ser>
          <c:idx val="2"/>
          <c:order val="2"/>
          <c:tx>
            <c:strRef>
              <c:f>'Silde 13 - Figur 11'!$J$35</c:f>
              <c:strCache>
                <c:ptCount val="1"/>
                <c:pt idx="0">
                  <c:v>Skøn for 2021 i ØR 2020</c:v>
                </c:pt>
              </c:strCache>
            </c:strRef>
          </c:tx>
          <c:spPr>
            <a:solidFill>
              <a:srgbClr val="EA5159"/>
            </a:solidFill>
            <a:ln>
              <a:noFill/>
            </a:ln>
            <a:effectLst/>
            <a:extLst>
              <a:ext uri="{91240B29-F687-4F45-9708-019B960494DF}">
                <a14:hiddenLine xmlns:a14="http://schemas.microsoft.com/office/drawing/2010/main">
                  <a:noFill/>
                </a14:hiddenLine>
              </a:ext>
            </a:extLst>
          </c:spPr>
          <c:invertIfNegative val="0"/>
          <c:cat>
            <c:strRef>
              <c:f>'Silde 13 - Figur 11'!$G$36:$G$38</c:f>
              <c:strCache>
                <c:ptCount val="3"/>
                <c:pt idx="0">
                  <c:v>ØR (maj)</c:v>
                </c:pt>
                <c:pt idx="1">
                  <c:v>ØR (aug)</c:v>
                </c:pt>
                <c:pt idx="2">
                  <c:v>ØR (dec)</c:v>
                </c:pt>
              </c:strCache>
            </c:strRef>
          </c:cat>
          <c:val>
            <c:numRef>
              <c:f>'Silde 13 - Figur 11'!$J$36:$J$38</c:f>
              <c:numCache>
                <c:formatCode>General</c:formatCode>
                <c:ptCount val="3"/>
                <c:pt idx="0">
                  <c:v>0.49999999999999956</c:v>
                </c:pt>
                <c:pt idx="1">
                  <c:v>0.10000000000000053</c:v>
                </c:pt>
                <c:pt idx="2">
                  <c:v>1.2999999999999998</c:v>
                </c:pt>
              </c:numCache>
            </c:numRef>
          </c:val>
          <c:extLst>
            <c:ext xmlns:c16="http://schemas.microsoft.com/office/drawing/2014/chart" uri="{C3380CC4-5D6E-409C-BE32-E72D297353CC}">
              <c16:uniqueId val="{00000002-068C-48E3-A3A3-19C350D43DA3}"/>
            </c:ext>
          </c:extLst>
        </c:ser>
        <c:dLbls>
          <c:showLegendKey val="0"/>
          <c:showVal val="0"/>
          <c:showCatName val="0"/>
          <c:showSerName val="0"/>
          <c:showPercent val="0"/>
          <c:showBubbleSize val="0"/>
        </c:dLbls>
        <c:gapWidth val="150"/>
        <c:axId val="754609648"/>
        <c:axId val="754599480"/>
      </c:bar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cat>
            <c:strRef>
              <c:f>'Silde 13 - Figur 11'!$G$36:$G$38</c:f>
              <c:strCache>
                <c:ptCount val="3"/>
                <c:pt idx="0">
                  <c:v>ØR (maj)</c:v>
                </c:pt>
                <c:pt idx="1">
                  <c:v>ØR (aug)</c:v>
                </c:pt>
                <c:pt idx="2">
                  <c:v>ØR (dec)</c:v>
                </c:pt>
              </c:strCache>
            </c:strRef>
          </c:cat>
          <c:val>
            <c:numLit>
              <c:formatCode>General</c:formatCode>
              <c:ptCount val="3"/>
              <c:pt idx="0">
                <c:v>0</c:v>
              </c:pt>
              <c:pt idx="1">
                <c:v>0</c:v>
              </c:pt>
              <c:pt idx="2">
                <c:v>0</c:v>
              </c:pt>
            </c:numLit>
          </c:val>
          <c:smooth val="0"/>
          <c:extLst>
            <c:ext xmlns:c16="http://schemas.microsoft.com/office/drawing/2014/chart" uri="{C3380CC4-5D6E-409C-BE32-E72D297353CC}">
              <c16:uniqueId val="{00000003-068C-48E3-A3A3-19C350D43DA3}"/>
            </c:ext>
          </c:extLst>
        </c:ser>
        <c:dLbls>
          <c:showLegendKey val="0"/>
          <c:showVal val="0"/>
          <c:showCatName val="0"/>
          <c:showSerName val="0"/>
          <c:showPercent val="0"/>
          <c:showBubbleSize val="0"/>
        </c:dLbls>
        <c:marker val="1"/>
        <c:smooth val="0"/>
        <c:axId val="754614240"/>
        <c:axId val="754611616"/>
      </c:lineChart>
      <c:catAx>
        <c:axId val="754609648"/>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sz="900"/>
            </a:pPr>
            <a:endParaRPr lang="da-DK"/>
          </a:p>
        </c:txPr>
        <c:crossAx val="754599480"/>
        <c:crosses val="min"/>
        <c:auto val="1"/>
        <c:lblAlgn val="ctr"/>
        <c:lblOffset val="100"/>
        <c:noMultiLvlLbl val="0"/>
      </c:catAx>
      <c:valAx>
        <c:axId val="754599480"/>
        <c:scaling>
          <c:orientation val="minMax"/>
          <c:max val="2.5"/>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sz="900"/>
            </a:pPr>
            <a:endParaRPr lang="da-DK"/>
          </a:p>
        </c:txPr>
        <c:crossAx val="754609648"/>
        <c:crosses val="autoZero"/>
        <c:crossBetween val="between"/>
        <c:majorUnit val="0.5"/>
      </c:valAx>
      <c:valAx>
        <c:axId val="754611616"/>
        <c:scaling>
          <c:orientation val="minMax"/>
          <c:max val="2.5"/>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sz="900"/>
            </a:pPr>
            <a:endParaRPr lang="da-DK"/>
          </a:p>
        </c:txPr>
        <c:crossAx val="754614240"/>
        <c:crosses val="max"/>
        <c:crossBetween val="between"/>
        <c:majorUnit val="0.5"/>
      </c:valAx>
      <c:catAx>
        <c:axId val="754614240"/>
        <c:scaling>
          <c:orientation val="minMax"/>
        </c:scaling>
        <c:delete val="1"/>
        <c:axPos val="b"/>
        <c:numFmt formatCode="General" sourceLinked="1"/>
        <c:majorTickMark val="out"/>
        <c:minorTickMark val="none"/>
        <c:tickLblPos val="nextTo"/>
        <c:crossAx val="754611616"/>
        <c:crosses val="autoZero"/>
        <c:auto val="1"/>
        <c:lblAlgn val="ctr"/>
        <c:lblOffset val="100"/>
        <c:noMultiLvlLbl val="0"/>
      </c:catAx>
      <c:spPr>
        <a:noFill/>
      </c:spPr>
    </c:plotArea>
    <c:legend>
      <c:legendPos val="b"/>
      <c:legendEntry>
        <c:idx val="3"/>
        <c:delete val="1"/>
      </c:legendEntry>
      <c:layout>
        <c:manualLayout>
          <c:xMode val="edge"/>
          <c:yMode val="edge"/>
          <c:x val="2.5196852893233593E-3"/>
          <c:y val="0.87014429260106529"/>
          <c:w val="0.99"/>
          <c:h val="0.1148936170212766"/>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pPr>
          <a:endParaRPr lang="da-DK"/>
        </a:p>
      </c:txPr>
    </c:legend>
    <c:plotVisOnly val="1"/>
    <c:dispBlanksAs val="gap"/>
    <c:showDLblsOverMax val="0"/>
  </c:chart>
  <c:spPr>
    <a:noFill/>
    <a:ln w="9525">
      <a:noFill/>
    </a:ln>
  </c:spPr>
  <c:txPr>
    <a:bodyPr/>
    <a:lstStyle/>
    <a:p>
      <a:pPr>
        <a:defRPr sz="1200">
          <a:solidFill>
            <a:srgbClr val="000000"/>
          </a:solidFill>
          <a:latin typeface="Arial"/>
          <a:ea typeface="Arial"/>
          <a:cs typeface="Arial"/>
        </a:defRPr>
      </a:pPr>
      <a:endParaRPr lang="da-DK"/>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85106382978724E-2"/>
          <c:w val="1"/>
          <c:h val="0.78723404255319152"/>
        </c:manualLayout>
      </c:layout>
      <c:barChart>
        <c:barDir val="col"/>
        <c:grouping val="clustered"/>
        <c:varyColors val="0"/>
        <c:ser>
          <c:idx val="0"/>
          <c:order val="0"/>
          <c:tx>
            <c:v>2020</c:v>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14 - Figur 12'!$H$7:$N$7</c:f>
              <c:strCache>
                <c:ptCount val="7"/>
                <c:pt idx="0">
                  <c:v>ØR (dec)</c:v>
                </c:pt>
                <c:pt idx="1">
                  <c:v>DØR</c:v>
                </c:pt>
                <c:pt idx="2">
                  <c:v>DI</c:v>
                </c:pt>
                <c:pt idx="3">
                  <c:v>NDA</c:v>
                </c:pt>
                <c:pt idx="4">
                  <c:v>NB</c:v>
                </c:pt>
                <c:pt idx="5">
                  <c:v>EU</c:v>
                </c:pt>
                <c:pt idx="6">
                  <c:v>OECD</c:v>
                </c:pt>
              </c:strCache>
            </c:strRef>
          </c:cat>
          <c:val>
            <c:numRef>
              <c:f>'Slide 14 - Figur 12'!$H$8:$N$8</c:f>
              <c:numCache>
                <c:formatCode>General</c:formatCode>
                <c:ptCount val="7"/>
                <c:pt idx="0">
                  <c:v>0.5</c:v>
                </c:pt>
                <c:pt idx="1">
                  <c:v>0.30000000000000027</c:v>
                </c:pt>
                <c:pt idx="2">
                  <c:v>0.20000000000000018</c:v>
                </c:pt>
                <c:pt idx="3">
                  <c:v>1.2000000000000002</c:v>
                </c:pt>
                <c:pt idx="4">
                  <c:v>0.60000000000000009</c:v>
                </c:pt>
                <c:pt idx="5">
                  <c:v>0.60000000000000009</c:v>
                </c:pt>
                <c:pt idx="6">
                  <c:v>0.60000000000000009</c:v>
                </c:pt>
              </c:numCache>
            </c:numRef>
          </c:val>
          <c:extLst>
            <c:ext xmlns:c16="http://schemas.microsoft.com/office/drawing/2014/chart" uri="{C3380CC4-5D6E-409C-BE32-E72D297353CC}">
              <c16:uniqueId val="{00000000-F17C-4254-BF23-AB783BF37F1A}"/>
            </c:ext>
          </c:extLst>
        </c:ser>
        <c:ser>
          <c:idx val="1"/>
          <c:order val="1"/>
          <c:tx>
            <c:v>2021</c:v>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14 - Figur 12'!$H$7:$N$7</c:f>
              <c:strCache>
                <c:ptCount val="7"/>
                <c:pt idx="0">
                  <c:v>ØR (dec)</c:v>
                </c:pt>
                <c:pt idx="1">
                  <c:v>DØR</c:v>
                </c:pt>
                <c:pt idx="2">
                  <c:v>DI</c:v>
                </c:pt>
                <c:pt idx="3">
                  <c:v>NDA</c:v>
                </c:pt>
                <c:pt idx="4">
                  <c:v>NB</c:v>
                </c:pt>
                <c:pt idx="5">
                  <c:v>EU</c:v>
                </c:pt>
                <c:pt idx="6">
                  <c:v>OECD</c:v>
                </c:pt>
              </c:strCache>
            </c:strRef>
          </c:cat>
          <c:val>
            <c:numRef>
              <c:f>'Slide 14 - Figur 12'!$H$9:$N$9</c:f>
              <c:numCache>
                <c:formatCode>General</c:formatCode>
                <c:ptCount val="7"/>
                <c:pt idx="0">
                  <c:v>0.74999999999999978</c:v>
                </c:pt>
                <c:pt idx="1">
                  <c:v>0.24999999999999978</c:v>
                </c:pt>
                <c:pt idx="2">
                  <c:v>1.4499999999999997</c:v>
                </c:pt>
                <c:pt idx="3">
                  <c:v>0.94999999999999973</c:v>
                </c:pt>
                <c:pt idx="4">
                  <c:v>0.64999999999999969</c:v>
                </c:pt>
                <c:pt idx="5">
                  <c:v>0.19999999999999973</c:v>
                </c:pt>
                <c:pt idx="6">
                  <c:v>0.5499999999999996</c:v>
                </c:pt>
              </c:numCache>
            </c:numRef>
          </c:val>
          <c:extLst>
            <c:ext xmlns:c16="http://schemas.microsoft.com/office/drawing/2014/chart" uri="{C3380CC4-5D6E-409C-BE32-E72D297353CC}">
              <c16:uniqueId val="{00000001-F17C-4254-BF23-AB783BF37F1A}"/>
            </c:ext>
          </c:extLst>
        </c:ser>
        <c:dLbls>
          <c:showLegendKey val="0"/>
          <c:showVal val="0"/>
          <c:showCatName val="0"/>
          <c:showSerName val="0"/>
          <c:showPercent val="0"/>
          <c:showBubbleSize val="0"/>
        </c:dLbls>
        <c:gapWidth val="150"/>
        <c:axId val="1165950840"/>
        <c:axId val="1165953136"/>
      </c:barChart>
      <c:lineChart>
        <c:grouping val="standard"/>
        <c:varyColors val="0"/>
        <c:ser>
          <c:idx val="2"/>
          <c:order val="2"/>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none"/>
          </c:marker>
          <c:cat>
            <c:strRef>
              <c:f>'Slide 14 - Figur 12'!$H$7:$N$7</c:f>
              <c:strCache>
                <c:ptCount val="7"/>
                <c:pt idx="0">
                  <c:v>ØR (dec)</c:v>
                </c:pt>
                <c:pt idx="1">
                  <c:v>DØR</c:v>
                </c:pt>
                <c:pt idx="2">
                  <c:v>DI</c:v>
                </c:pt>
                <c:pt idx="3">
                  <c:v>NDA</c:v>
                </c:pt>
                <c:pt idx="4">
                  <c:v>NB</c:v>
                </c:pt>
                <c:pt idx="5">
                  <c:v>EU</c:v>
                </c:pt>
                <c:pt idx="6">
                  <c:v>OECD</c:v>
                </c:pt>
              </c:strCache>
            </c:strRef>
          </c:cat>
          <c:val>
            <c:numLit>
              <c:formatCode>General</c:formatCode>
              <c:ptCount val="7"/>
              <c:pt idx="0">
                <c:v>0</c:v>
              </c:pt>
              <c:pt idx="1">
                <c:v>0</c:v>
              </c:pt>
              <c:pt idx="2">
                <c:v>0</c:v>
              </c:pt>
              <c:pt idx="3">
                <c:v>0</c:v>
              </c:pt>
              <c:pt idx="4">
                <c:v>0</c:v>
              </c:pt>
              <c:pt idx="5">
                <c:v>0</c:v>
              </c:pt>
              <c:pt idx="6">
                <c:v>0</c:v>
              </c:pt>
            </c:numLit>
          </c:val>
          <c:smooth val="0"/>
          <c:extLst>
            <c:ext xmlns:c16="http://schemas.microsoft.com/office/drawing/2014/chart" uri="{C3380CC4-5D6E-409C-BE32-E72D297353CC}">
              <c16:uniqueId val="{00000002-F17C-4254-BF23-AB783BF37F1A}"/>
            </c:ext>
          </c:extLst>
        </c:ser>
        <c:dLbls>
          <c:showLegendKey val="0"/>
          <c:showVal val="0"/>
          <c:showCatName val="0"/>
          <c:showSerName val="0"/>
          <c:showPercent val="0"/>
          <c:showBubbleSize val="0"/>
        </c:dLbls>
        <c:marker val="1"/>
        <c:smooth val="0"/>
        <c:axId val="1165962320"/>
        <c:axId val="1165966584"/>
      </c:lineChart>
      <c:catAx>
        <c:axId val="1165950840"/>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165953136"/>
        <c:crosses val="min"/>
        <c:auto val="1"/>
        <c:lblAlgn val="ctr"/>
        <c:lblOffset val="100"/>
        <c:noMultiLvlLbl val="0"/>
      </c:catAx>
      <c:valAx>
        <c:axId val="1165953136"/>
        <c:scaling>
          <c:orientation val="minMax"/>
          <c:max val="1.5"/>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165950840"/>
        <c:crosses val="autoZero"/>
        <c:crossBetween val="between"/>
        <c:majorUnit val="0.5"/>
      </c:valAx>
      <c:valAx>
        <c:axId val="1165966584"/>
        <c:scaling>
          <c:orientation val="minMax"/>
          <c:max val="1.5"/>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165962320"/>
        <c:crosses val="max"/>
        <c:crossBetween val="between"/>
        <c:majorUnit val="0.5"/>
      </c:valAx>
      <c:catAx>
        <c:axId val="1165962320"/>
        <c:scaling>
          <c:orientation val="minMax"/>
        </c:scaling>
        <c:delete val="1"/>
        <c:axPos val="b"/>
        <c:numFmt formatCode="General" sourceLinked="1"/>
        <c:majorTickMark val="out"/>
        <c:minorTickMark val="none"/>
        <c:tickLblPos val="nextTo"/>
        <c:crossAx val="1165966584"/>
        <c:crosses val="autoZero"/>
        <c:auto val="1"/>
        <c:lblAlgn val="ctr"/>
        <c:lblOffset val="100"/>
        <c:noMultiLvlLbl val="0"/>
      </c:catAx>
      <c:spPr>
        <a:noFill/>
      </c:spPr>
    </c:plotArea>
    <c:legend>
      <c:legendPos val="b"/>
      <c:legendEntry>
        <c:idx val="2"/>
        <c:delete val="1"/>
      </c:legendEntry>
      <c:layout>
        <c:manualLayout>
          <c:xMode val="edge"/>
          <c:yMode val="edge"/>
          <c:x val="0"/>
          <c:y val="0.85851063829787233"/>
          <c:w val="0.99"/>
          <c:h val="0.1148936170212766"/>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338266384778007E-2"/>
          <c:w val="1"/>
          <c:h val="0.78224101479915431"/>
        </c:manualLayout>
      </c:layout>
      <c:barChart>
        <c:barDir val="col"/>
        <c:grouping val="clustered"/>
        <c:varyColors val="0"/>
        <c:ser>
          <c:idx val="0"/>
          <c:order val="0"/>
          <c:tx>
            <c:strRef>
              <c:f>'Slide 13 - Figur 11'!$D$15</c:f>
              <c:strCache>
                <c:ptCount val="1"/>
                <c:pt idx="0">
                  <c:v>t</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13 - Figur 11'!$C$16:$C$23</c:f>
              <c:strCache>
                <c:ptCount val="8"/>
                <c:pt idx="0">
                  <c:v>ØR, dec.</c:v>
                </c:pt>
                <c:pt idx="1">
                  <c:v>DØR</c:v>
                </c:pt>
                <c:pt idx="2">
                  <c:v>DI</c:v>
                </c:pt>
                <c:pt idx="3">
                  <c:v>NDA</c:v>
                </c:pt>
                <c:pt idx="4">
                  <c:v>NB</c:v>
                </c:pt>
                <c:pt idx="5">
                  <c:v>EU </c:v>
                </c:pt>
                <c:pt idx="6">
                  <c:v>OECD</c:v>
                </c:pt>
                <c:pt idx="7">
                  <c:v>ØR, aug.</c:v>
                </c:pt>
              </c:strCache>
            </c:strRef>
          </c:cat>
          <c:val>
            <c:numRef>
              <c:f>'Slide 13 - Figur 11'!$D$16:$D$23</c:f>
              <c:numCache>
                <c:formatCode>0.0</c:formatCode>
                <c:ptCount val="8"/>
                <c:pt idx="0">
                  <c:v>0.57642644097964912</c:v>
                </c:pt>
                <c:pt idx="1">
                  <c:v>0.69113994140452562</c:v>
                </c:pt>
                <c:pt idx="2">
                  <c:v>0.85385582356851109</c:v>
                </c:pt>
                <c:pt idx="3">
                  <c:v>0.82028400792563105</c:v>
                </c:pt>
                <c:pt idx="5">
                  <c:v>0.67703182570929099</c:v>
                </c:pt>
                <c:pt idx="6">
                  <c:v>0.57349398326155887</c:v>
                </c:pt>
                <c:pt idx="7">
                  <c:v>0.83648628340552089</c:v>
                </c:pt>
              </c:numCache>
            </c:numRef>
          </c:val>
          <c:extLst>
            <c:ext xmlns:c16="http://schemas.microsoft.com/office/drawing/2014/chart" uri="{C3380CC4-5D6E-409C-BE32-E72D297353CC}">
              <c16:uniqueId val="{00000000-98B3-4194-805F-3D356CCDAD2E}"/>
            </c:ext>
          </c:extLst>
        </c:ser>
        <c:ser>
          <c:idx val="1"/>
          <c:order val="1"/>
          <c:tx>
            <c:strRef>
              <c:f>'Slide 13 - Figur 11'!$E$15</c:f>
              <c:strCache>
                <c:ptCount val="1"/>
                <c:pt idx="0">
                  <c:v>t+1</c:v>
                </c:pt>
              </c:strCache>
            </c:strRef>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13 - Figur 11'!$C$16:$C$23</c:f>
              <c:strCache>
                <c:ptCount val="8"/>
                <c:pt idx="0">
                  <c:v>ØR, dec.</c:v>
                </c:pt>
                <c:pt idx="1">
                  <c:v>DØR</c:v>
                </c:pt>
                <c:pt idx="2">
                  <c:v>DI</c:v>
                </c:pt>
                <c:pt idx="3">
                  <c:v>NDA</c:v>
                </c:pt>
                <c:pt idx="4">
                  <c:v>NB</c:v>
                </c:pt>
                <c:pt idx="5">
                  <c:v>EU </c:v>
                </c:pt>
                <c:pt idx="6">
                  <c:v>OECD</c:v>
                </c:pt>
                <c:pt idx="7">
                  <c:v>ØR, aug.</c:v>
                </c:pt>
              </c:strCache>
            </c:strRef>
          </c:cat>
          <c:val>
            <c:numRef>
              <c:f>'Slide 13 - Figur 11'!$E$16:$E$23</c:f>
              <c:numCache>
                <c:formatCode>0.0</c:formatCode>
                <c:ptCount val="8"/>
                <c:pt idx="0">
                  <c:v>1.4654747623448747</c:v>
                </c:pt>
                <c:pt idx="1">
                  <c:v>1.4299129913357309</c:v>
                </c:pt>
                <c:pt idx="2">
                  <c:v>1.5952873911822647</c:v>
                </c:pt>
                <c:pt idx="3">
                  <c:v>1.6528984151277133</c:v>
                </c:pt>
                <c:pt idx="4">
                  <c:v>1.6156214154744095</c:v>
                </c:pt>
                <c:pt idx="5">
                  <c:v>1.5591440704944939</c:v>
                </c:pt>
                <c:pt idx="6">
                  <c:v>1.5611750196119796</c:v>
                </c:pt>
                <c:pt idx="7">
                  <c:v>1.5693095800827621</c:v>
                </c:pt>
              </c:numCache>
            </c:numRef>
          </c:val>
          <c:extLst>
            <c:ext xmlns:c16="http://schemas.microsoft.com/office/drawing/2014/chart" uri="{C3380CC4-5D6E-409C-BE32-E72D297353CC}">
              <c16:uniqueId val="{00000001-98B3-4194-805F-3D356CCDAD2E}"/>
            </c:ext>
          </c:extLst>
        </c:ser>
        <c:ser>
          <c:idx val="2"/>
          <c:order val="2"/>
          <c:tx>
            <c:strRef>
              <c:f>'Slide 13 - Figur 11'!$F$15</c:f>
              <c:strCache>
                <c:ptCount val="1"/>
                <c:pt idx="0">
                  <c:v>t+2</c:v>
                </c:pt>
              </c:strCache>
            </c:strRef>
          </c:tx>
          <c:spPr>
            <a:solidFill>
              <a:srgbClr val="B8004C"/>
            </a:solidFill>
            <a:ln>
              <a:noFill/>
            </a:ln>
            <a:effectLst/>
            <a:extLst>
              <a:ext uri="{91240B29-F687-4F45-9708-019B960494DF}">
                <a14:hiddenLine xmlns:a14="http://schemas.microsoft.com/office/drawing/2010/main">
                  <a:noFill/>
                </a14:hiddenLine>
              </a:ext>
            </a:extLst>
          </c:spPr>
          <c:invertIfNegative val="0"/>
          <c:cat>
            <c:strRef>
              <c:f>'Slide 13 - Figur 11'!$C$16:$C$23</c:f>
              <c:strCache>
                <c:ptCount val="8"/>
                <c:pt idx="0">
                  <c:v>ØR, dec.</c:v>
                </c:pt>
                <c:pt idx="1">
                  <c:v>DØR</c:v>
                </c:pt>
                <c:pt idx="2">
                  <c:v>DI</c:v>
                </c:pt>
                <c:pt idx="3">
                  <c:v>NDA</c:v>
                </c:pt>
                <c:pt idx="4">
                  <c:v>NB</c:v>
                </c:pt>
                <c:pt idx="5">
                  <c:v>EU </c:v>
                </c:pt>
                <c:pt idx="6">
                  <c:v>OECD</c:v>
                </c:pt>
                <c:pt idx="7">
                  <c:v>ØR, aug.</c:v>
                </c:pt>
              </c:strCache>
            </c:strRef>
          </c:cat>
          <c:val>
            <c:numRef>
              <c:f>'Slide 13 - Figur 11'!$F$16:$F$23</c:f>
              <c:numCache>
                <c:formatCode>0.0</c:formatCode>
                <c:ptCount val="8"/>
                <c:pt idx="0">
                  <c:v>1.8427334768399541</c:v>
                </c:pt>
                <c:pt idx="1">
                  <c:v>2.0494714765844719</c:v>
                </c:pt>
                <c:pt idx="2">
                  <c:v>2.0571015207487124</c:v>
                </c:pt>
                <c:pt idx="3">
                  <c:v>2.2852789764052877</c:v>
                </c:pt>
                <c:pt idx="5">
                  <c:v>2.1471923021957529</c:v>
                </c:pt>
                <c:pt idx="6">
                  <c:v>1.8707396041851112</c:v>
                </c:pt>
              </c:numCache>
            </c:numRef>
          </c:val>
          <c:extLst>
            <c:ext xmlns:c16="http://schemas.microsoft.com/office/drawing/2014/chart" uri="{C3380CC4-5D6E-409C-BE32-E72D297353CC}">
              <c16:uniqueId val="{00000002-98B3-4194-805F-3D356CCDAD2E}"/>
            </c:ext>
          </c:extLst>
        </c:ser>
        <c:dLbls>
          <c:showLegendKey val="0"/>
          <c:showVal val="0"/>
          <c:showCatName val="0"/>
          <c:showSerName val="0"/>
          <c:showPercent val="0"/>
          <c:showBubbleSize val="0"/>
        </c:dLbls>
        <c:gapWidth val="150"/>
        <c:axId val="1208928608"/>
        <c:axId val="1208922704"/>
      </c:bar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cat>
            <c:strRef>
              <c:f>'Slide 13 - Figur 11'!$C$16:$C$23</c:f>
              <c:strCache>
                <c:ptCount val="8"/>
                <c:pt idx="0">
                  <c:v>ØR, dec.</c:v>
                </c:pt>
                <c:pt idx="1">
                  <c:v>DØR</c:v>
                </c:pt>
                <c:pt idx="2">
                  <c:v>DI</c:v>
                </c:pt>
                <c:pt idx="3">
                  <c:v>NDA</c:v>
                </c:pt>
                <c:pt idx="4">
                  <c:v>NB</c:v>
                </c:pt>
                <c:pt idx="5">
                  <c:v>EU </c:v>
                </c:pt>
                <c:pt idx="6">
                  <c:v>OECD</c:v>
                </c:pt>
                <c:pt idx="7">
                  <c:v>ØR, aug.</c:v>
                </c:pt>
              </c:strCache>
            </c:strRef>
          </c:cat>
          <c:val>
            <c:numLit>
              <c:formatCode>General</c:formatCode>
              <c:ptCount val="8"/>
              <c:pt idx="0">
                <c:v>0</c:v>
              </c:pt>
              <c:pt idx="1">
                <c:v>0</c:v>
              </c:pt>
              <c:pt idx="2">
                <c:v>0</c:v>
              </c:pt>
              <c:pt idx="3">
                <c:v>0</c:v>
              </c:pt>
              <c:pt idx="4">
                <c:v>0</c:v>
              </c:pt>
              <c:pt idx="5">
                <c:v>0</c:v>
              </c:pt>
              <c:pt idx="6">
                <c:v>0</c:v>
              </c:pt>
              <c:pt idx="7">
                <c:v>0</c:v>
              </c:pt>
            </c:numLit>
          </c:val>
          <c:smooth val="0"/>
          <c:extLst>
            <c:ext xmlns:c16="http://schemas.microsoft.com/office/drawing/2014/chart" uri="{C3380CC4-5D6E-409C-BE32-E72D297353CC}">
              <c16:uniqueId val="{00000003-98B3-4194-805F-3D356CCDAD2E}"/>
            </c:ext>
          </c:extLst>
        </c:ser>
        <c:dLbls>
          <c:showLegendKey val="0"/>
          <c:showVal val="0"/>
          <c:showCatName val="0"/>
          <c:showSerName val="0"/>
          <c:showPercent val="0"/>
          <c:showBubbleSize val="0"/>
        </c:dLbls>
        <c:marker val="1"/>
        <c:smooth val="0"/>
        <c:axId val="1209058168"/>
        <c:axId val="1209067680"/>
      </c:lineChart>
      <c:catAx>
        <c:axId val="1208928608"/>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208922704"/>
        <c:crosses val="min"/>
        <c:auto val="1"/>
        <c:lblAlgn val="ctr"/>
        <c:lblOffset val="100"/>
        <c:noMultiLvlLbl val="0"/>
      </c:catAx>
      <c:valAx>
        <c:axId val="1208922704"/>
        <c:scaling>
          <c:orientation val="minMax"/>
          <c:max val="2.5"/>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208928608"/>
        <c:crosses val="autoZero"/>
        <c:crossBetween val="between"/>
        <c:majorUnit val="0.5"/>
      </c:valAx>
      <c:valAx>
        <c:axId val="1209067680"/>
        <c:scaling>
          <c:orientation val="minMax"/>
          <c:max val="2.5"/>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209058168"/>
        <c:crosses val="max"/>
        <c:crossBetween val="between"/>
        <c:majorUnit val="0.5"/>
      </c:valAx>
      <c:catAx>
        <c:axId val="1209058168"/>
        <c:scaling>
          <c:orientation val="minMax"/>
        </c:scaling>
        <c:delete val="1"/>
        <c:axPos val="b"/>
        <c:numFmt formatCode="General" sourceLinked="1"/>
        <c:majorTickMark val="out"/>
        <c:minorTickMark val="none"/>
        <c:tickLblPos val="nextTo"/>
        <c:crossAx val="1209067680"/>
        <c:crosses val="autoZero"/>
        <c:auto val="1"/>
        <c:lblAlgn val="ctr"/>
        <c:lblOffset val="100"/>
        <c:noMultiLvlLbl val="0"/>
      </c:catAx>
      <c:spPr>
        <a:noFill/>
      </c:spPr>
    </c:plotArea>
    <c:legend>
      <c:legendPos val="b"/>
      <c:legendEntry>
        <c:idx val="3"/>
        <c:delete val="1"/>
      </c:legendEntry>
      <c:layout>
        <c:manualLayout>
          <c:xMode val="edge"/>
          <c:yMode val="edge"/>
          <c:x val="0"/>
          <c:y val="0.86366913931231337"/>
          <c:w val="0.98342751174306653"/>
          <c:h val="0.11168562564632885"/>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4096170052005093E-2"/>
          <c:w val="1"/>
          <c:h val="0.81883112945373382"/>
        </c:manualLayout>
      </c:layout>
      <c:barChart>
        <c:barDir val="col"/>
        <c:grouping val="clustered"/>
        <c:varyColors val="0"/>
        <c:ser>
          <c:idx val="0"/>
          <c:order val="0"/>
          <c:tx>
            <c:strRef>
              <c:f>'Slide 13 - Figur 12'!$C$63</c:f>
              <c:strCache>
                <c:ptCount val="1"/>
                <c:pt idx="0">
                  <c:v>Succes, pct.</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13 - Figur 12'!$D$62:$I$62</c:f>
              <c:strCache>
                <c:ptCount val="6"/>
                <c:pt idx="0">
                  <c:v>ØR</c:v>
                </c:pt>
                <c:pt idx="1">
                  <c:v>DØR</c:v>
                </c:pt>
                <c:pt idx="2">
                  <c:v>DI</c:v>
                </c:pt>
                <c:pt idx="3">
                  <c:v>NDA</c:v>
                </c:pt>
                <c:pt idx="4">
                  <c:v>EU</c:v>
                </c:pt>
                <c:pt idx="5">
                  <c:v>OECD</c:v>
                </c:pt>
              </c:strCache>
            </c:strRef>
          </c:cat>
          <c:val>
            <c:numRef>
              <c:f>'Slide 13 - Figur 12'!$D$63:$I$63</c:f>
              <c:numCache>
                <c:formatCode>0.00</c:formatCode>
                <c:ptCount val="6"/>
                <c:pt idx="0">
                  <c:v>83.333333333333343</c:v>
                </c:pt>
                <c:pt idx="1">
                  <c:v>66.666666666666657</c:v>
                </c:pt>
                <c:pt idx="2">
                  <c:v>78.571428571428569</c:v>
                </c:pt>
                <c:pt idx="3">
                  <c:v>73.80952380952381</c:v>
                </c:pt>
                <c:pt idx="4">
                  <c:v>83.333333333333343</c:v>
                </c:pt>
                <c:pt idx="5">
                  <c:v>85.714285714285708</c:v>
                </c:pt>
              </c:numCache>
            </c:numRef>
          </c:val>
          <c:extLst>
            <c:ext xmlns:c16="http://schemas.microsoft.com/office/drawing/2014/chart" uri="{C3380CC4-5D6E-409C-BE32-E72D297353CC}">
              <c16:uniqueId val="{00000000-79C0-482D-98AC-D69350BE0ED5}"/>
            </c:ext>
          </c:extLst>
        </c:ser>
        <c:dLbls>
          <c:showLegendKey val="0"/>
          <c:showVal val="0"/>
          <c:showCatName val="0"/>
          <c:showSerName val="0"/>
          <c:showPercent val="0"/>
          <c:showBubbleSize val="0"/>
        </c:dLbls>
        <c:gapWidth val="150"/>
        <c:axId val="1208893512"/>
        <c:axId val="1208896792"/>
      </c:barChart>
      <c:lineChart>
        <c:grouping val="standard"/>
        <c:varyColors val="0"/>
        <c:ser>
          <c:idx val="1"/>
          <c:order val="1"/>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none"/>
          </c:marker>
          <c:cat>
            <c:strRef>
              <c:f>'Slide 13 - Figur 12'!$D$62:$I$62</c:f>
              <c:strCache>
                <c:ptCount val="6"/>
                <c:pt idx="0">
                  <c:v>ØR</c:v>
                </c:pt>
                <c:pt idx="1">
                  <c:v>DØR</c:v>
                </c:pt>
                <c:pt idx="2">
                  <c:v>DI</c:v>
                </c:pt>
                <c:pt idx="3">
                  <c:v>NDA</c:v>
                </c:pt>
                <c:pt idx="4">
                  <c:v>EU</c:v>
                </c:pt>
                <c:pt idx="5">
                  <c:v>OECD</c:v>
                </c:pt>
              </c:strCache>
            </c:strRef>
          </c:cat>
          <c:val>
            <c:numLit>
              <c:formatCode>General</c:formatCode>
              <c:ptCount val="6"/>
              <c:pt idx="0">
                <c:v>0</c:v>
              </c:pt>
              <c:pt idx="1">
                <c:v>0</c:v>
              </c:pt>
              <c:pt idx="2">
                <c:v>0</c:v>
              </c:pt>
              <c:pt idx="3">
                <c:v>0</c:v>
              </c:pt>
              <c:pt idx="4">
                <c:v>0</c:v>
              </c:pt>
              <c:pt idx="5">
                <c:v>0</c:v>
              </c:pt>
            </c:numLit>
          </c:val>
          <c:smooth val="0"/>
          <c:extLst>
            <c:ext xmlns:c16="http://schemas.microsoft.com/office/drawing/2014/chart" uri="{C3380CC4-5D6E-409C-BE32-E72D297353CC}">
              <c16:uniqueId val="{00000001-79C0-482D-98AC-D69350BE0ED5}"/>
            </c:ext>
          </c:extLst>
        </c:ser>
        <c:dLbls>
          <c:showLegendKey val="0"/>
          <c:showVal val="0"/>
          <c:showCatName val="0"/>
          <c:showSerName val="0"/>
          <c:showPercent val="0"/>
          <c:showBubbleSize val="0"/>
        </c:dLbls>
        <c:marker val="1"/>
        <c:smooth val="0"/>
        <c:axId val="1208889904"/>
        <c:axId val="1208894496"/>
      </c:lineChart>
      <c:catAx>
        <c:axId val="1208893512"/>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208896792"/>
        <c:crosses val="min"/>
        <c:auto val="1"/>
        <c:lblAlgn val="ctr"/>
        <c:lblOffset val="100"/>
        <c:noMultiLvlLbl val="0"/>
      </c:catAx>
      <c:valAx>
        <c:axId val="1208896792"/>
        <c:scaling>
          <c:orientation val="minMax"/>
          <c:max val="100"/>
          <c:min val="0"/>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208893512"/>
        <c:crosses val="autoZero"/>
        <c:crossBetween val="between"/>
        <c:majorUnit val="20"/>
      </c:valAx>
      <c:valAx>
        <c:axId val="1208894496"/>
        <c:scaling>
          <c:orientation val="minMax"/>
          <c:max val="100"/>
          <c:min val="0"/>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208889904"/>
        <c:crosses val="max"/>
        <c:crossBetween val="between"/>
        <c:majorUnit val="20"/>
      </c:valAx>
      <c:catAx>
        <c:axId val="1208889904"/>
        <c:scaling>
          <c:orientation val="minMax"/>
        </c:scaling>
        <c:delete val="1"/>
        <c:axPos val="b"/>
        <c:numFmt formatCode="General" sourceLinked="1"/>
        <c:majorTickMark val="out"/>
        <c:minorTickMark val="none"/>
        <c:tickLblPos val="nextTo"/>
        <c:crossAx val="1208894496"/>
        <c:crosses val="autoZero"/>
        <c:auto val="1"/>
        <c:lblAlgn val="ctr"/>
        <c:lblOffset val="100"/>
        <c:noMultiLvlLbl val="0"/>
      </c:catAx>
      <c:spPr>
        <a:noFill/>
      </c:spPr>
    </c:plotArea>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33661417322836E-2"/>
          <c:y val="0.10223421008544145"/>
          <c:w val="0.85633267716535433"/>
          <c:h val="0.66806366225498404"/>
        </c:manualLayout>
      </c:layout>
      <c:lineChart>
        <c:grouping val="standard"/>
        <c:varyColors val="0"/>
        <c:ser>
          <c:idx val="0"/>
          <c:order val="0"/>
          <c:tx>
            <c:strRef>
              <c:f>'Slide 4 - Figur 2'!$C$3</c:f>
              <c:strCache>
                <c:ptCount val="1"/>
                <c:pt idx="0">
                  <c:v>Minimum blandt øvrige prognosemagere</c:v>
                </c:pt>
              </c:strCache>
            </c:strRef>
          </c:tx>
          <c:spPr>
            <a:ln w="25400" cap="rnd" cmpd="sng" algn="ctr">
              <a:solidFill>
                <a:srgbClr val="003096"/>
              </a:solidFill>
              <a:prstDash val="solid"/>
              <a:round/>
            </a:ln>
            <a:effectLst/>
          </c:spPr>
          <c:marker>
            <c:symbol val="none"/>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4 - Figur 2'!$C$4:$C$46</c:f>
              <c:numCache>
                <c:formatCode>0.0</c:formatCode>
                <c:ptCount val="43"/>
                <c:pt idx="0">
                  <c:v>-1</c:v>
                </c:pt>
                <c:pt idx="1">
                  <c:v>-0.9</c:v>
                </c:pt>
                <c:pt idx="2">
                  <c:v>2.5</c:v>
                </c:pt>
                <c:pt idx="3">
                  <c:v>0</c:v>
                </c:pt>
                <c:pt idx="4">
                  <c:v>0.75</c:v>
                </c:pt>
                <c:pt idx="5">
                  <c:v>2.5</c:v>
                </c:pt>
                <c:pt idx="6">
                  <c:v>2.5</c:v>
                </c:pt>
                <c:pt idx="7">
                  <c:v>-0.5</c:v>
                </c:pt>
                <c:pt idx="8">
                  <c:v>-1.2</c:v>
                </c:pt>
                <c:pt idx="9">
                  <c:v>-0.5</c:v>
                </c:pt>
                <c:pt idx="10">
                  <c:v>1</c:v>
                </c:pt>
                <c:pt idx="11">
                  <c:v>0.7</c:v>
                </c:pt>
                <c:pt idx="12">
                  <c:v>1.9</c:v>
                </c:pt>
                <c:pt idx="13">
                  <c:v>1.6</c:v>
                </c:pt>
                <c:pt idx="14">
                  <c:v>2.5</c:v>
                </c:pt>
                <c:pt idx="15">
                  <c:v>2.6</c:v>
                </c:pt>
                <c:pt idx="16">
                  <c:v>1.6</c:v>
                </c:pt>
                <c:pt idx="17">
                  <c:v>2.5</c:v>
                </c:pt>
                <c:pt idx="18">
                  <c:v>2.7</c:v>
                </c:pt>
                <c:pt idx="19">
                  <c:v>0.7</c:v>
                </c:pt>
                <c:pt idx="20">
                  <c:v>1.5</c:v>
                </c:pt>
                <c:pt idx="21">
                  <c:v>2.1</c:v>
                </c:pt>
                <c:pt idx="22">
                  <c:v>0.6</c:v>
                </c:pt>
                <c:pt idx="23">
                  <c:v>1.7</c:v>
                </c:pt>
                <c:pt idx="24">
                  <c:v>2</c:v>
                </c:pt>
                <c:pt idx="25">
                  <c:v>2.2999999999999998</c:v>
                </c:pt>
                <c:pt idx="26">
                  <c:v>2.2999999999999998</c:v>
                </c:pt>
                <c:pt idx="27">
                  <c:v>1.9</c:v>
                </c:pt>
                <c:pt idx="28">
                  <c:v>1.3</c:v>
                </c:pt>
                <c:pt idx="29">
                  <c:v>-0.7</c:v>
                </c:pt>
                <c:pt idx="30">
                  <c:v>0.3</c:v>
                </c:pt>
                <c:pt idx="31">
                  <c:v>1.1000000000000001</c:v>
                </c:pt>
                <c:pt idx="32">
                  <c:v>0.7</c:v>
                </c:pt>
                <c:pt idx="33">
                  <c:v>0.7</c:v>
                </c:pt>
                <c:pt idx="34">
                  <c:v>1.3</c:v>
                </c:pt>
                <c:pt idx="35">
                  <c:v>1.3</c:v>
                </c:pt>
                <c:pt idx="36">
                  <c:v>1.7</c:v>
                </c:pt>
                <c:pt idx="37">
                  <c:v>1.4</c:v>
                </c:pt>
                <c:pt idx="38">
                  <c:v>1.8</c:v>
                </c:pt>
                <c:pt idx="39">
                  <c:v>1.2</c:v>
                </c:pt>
                <c:pt idx="40">
                  <c:v>1.2</c:v>
                </c:pt>
                <c:pt idx="41">
                  <c:v>2.4</c:v>
                </c:pt>
                <c:pt idx="42">
                  <c:v>2.4</c:v>
                </c:pt>
              </c:numCache>
            </c:numRef>
          </c:val>
          <c:smooth val="0"/>
          <c:extLst>
            <c:ext xmlns:c16="http://schemas.microsoft.com/office/drawing/2014/chart" uri="{C3380CC4-5D6E-409C-BE32-E72D297353CC}">
              <c16:uniqueId val="{00000000-312F-4F5E-BC91-6B94CCB02F08}"/>
            </c:ext>
          </c:extLst>
        </c:ser>
        <c:ser>
          <c:idx val="3"/>
          <c:order val="1"/>
          <c:tx>
            <c:strRef>
              <c:f>'Slide 4 - Figur 2'!$F$3</c:f>
              <c:strCache>
                <c:ptCount val="1"/>
                <c:pt idx="0">
                  <c:v>Maksimum blandt øvrige prognosemagere</c:v>
                </c:pt>
              </c:strCache>
            </c:strRef>
          </c:tx>
          <c:spPr>
            <a:ln w="25400" cap="rnd" cmpd="sng" algn="ctr">
              <a:solidFill>
                <a:srgbClr val="5AA3F7"/>
              </a:solidFill>
              <a:prstDash val="solid"/>
              <a:round/>
            </a:ln>
            <a:effectLst/>
          </c:spPr>
          <c:marker>
            <c:symbol val="none"/>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4 - Figur 2'!$F$4:$F$46</c:f>
              <c:numCache>
                <c:formatCode>0.0</c:formatCode>
                <c:ptCount val="43"/>
                <c:pt idx="0">
                  <c:v>0.8</c:v>
                </c:pt>
                <c:pt idx="1">
                  <c:v>1.5</c:v>
                </c:pt>
                <c:pt idx="2">
                  <c:v>3.4</c:v>
                </c:pt>
                <c:pt idx="3">
                  <c:v>2</c:v>
                </c:pt>
                <c:pt idx="4">
                  <c:v>3</c:v>
                </c:pt>
                <c:pt idx="5">
                  <c:v>3.5</c:v>
                </c:pt>
                <c:pt idx="6">
                  <c:v>3.5</c:v>
                </c:pt>
                <c:pt idx="7">
                  <c:v>2.5</c:v>
                </c:pt>
                <c:pt idx="8">
                  <c:v>0.9</c:v>
                </c:pt>
                <c:pt idx="9">
                  <c:v>1.7</c:v>
                </c:pt>
                <c:pt idx="10">
                  <c:v>2</c:v>
                </c:pt>
                <c:pt idx="11">
                  <c:v>1</c:v>
                </c:pt>
                <c:pt idx="12">
                  <c:v>3</c:v>
                </c:pt>
                <c:pt idx="13">
                  <c:v>2.8</c:v>
                </c:pt>
                <c:pt idx="14">
                  <c:v>3</c:v>
                </c:pt>
                <c:pt idx="15">
                  <c:v>3.5</c:v>
                </c:pt>
                <c:pt idx="16">
                  <c:v>3</c:v>
                </c:pt>
                <c:pt idx="17">
                  <c:v>3.2</c:v>
                </c:pt>
                <c:pt idx="18">
                  <c:v>3.3</c:v>
                </c:pt>
                <c:pt idx="19">
                  <c:v>2</c:v>
                </c:pt>
                <c:pt idx="20">
                  <c:v>1.9</c:v>
                </c:pt>
                <c:pt idx="21">
                  <c:v>2.5</c:v>
                </c:pt>
                <c:pt idx="22">
                  <c:v>2.1</c:v>
                </c:pt>
                <c:pt idx="23">
                  <c:v>2.1</c:v>
                </c:pt>
                <c:pt idx="24">
                  <c:v>2.4</c:v>
                </c:pt>
                <c:pt idx="25">
                  <c:v>2.7</c:v>
                </c:pt>
                <c:pt idx="26">
                  <c:v>2.8</c:v>
                </c:pt>
                <c:pt idx="27">
                  <c:v>2.7</c:v>
                </c:pt>
                <c:pt idx="28">
                  <c:v>2.1</c:v>
                </c:pt>
                <c:pt idx="29">
                  <c:v>1</c:v>
                </c:pt>
                <c:pt idx="30">
                  <c:v>1.7</c:v>
                </c:pt>
                <c:pt idx="31">
                  <c:v>1.9</c:v>
                </c:pt>
                <c:pt idx="32">
                  <c:v>1.6</c:v>
                </c:pt>
                <c:pt idx="33">
                  <c:v>1.6</c:v>
                </c:pt>
                <c:pt idx="34">
                  <c:v>1.7</c:v>
                </c:pt>
                <c:pt idx="35">
                  <c:v>1.7</c:v>
                </c:pt>
                <c:pt idx="36">
                  <c:v>2.1</c:v>
                </c:pt>
                <c:pt idx="37">
                  <c:v>2</c:v>
                </c:pt>
                <c:pt idx="38">
                  <c:v>2.2999999999999998</c:v>
                </c:pt>
                <c:pt idx="39">
                  <c:v>2.4</c:v>
                </c:pt>
                <c:pt idx="40">
                  <c:v>1.5</c:v>
                </c:pt>
                <c:pt idx="41">
                  <c:v>3.8</c:v>
                </c:pt>
                <c:pt idx="42">
                  <c:v>3.6</c:v>
                </c:pt>
              </c:numCache>
            </c:numRef>
          </c:val>
          <c:smooth val="0"/>
          <c:extLst>
            <c:ext xmlns:c16="http://schemas.microsoft.com/office/drawing/2014/chart" uri="{C3380CC4-5D6E-409C-BE32-E72D297353CC}">
              <c16:uniqueId val="{00000001-312F-4F5E-BC91-6B94CCB02F08}"/>
            </c:ext>
          </c:extLst>
        </c:ser>
        <c:ser>
          <c:idx val="1"/>
          <c:order val="2"/>
          <c:tx>
            <c:strRef>
              <c:f>'Slide 4 - Figur 2'!$D$3</c:f>
              <c:strCache>
                <c:ptCount val="1"/>
                <c:pt idx="0">
                  <c:v>Økonomisk Redegørelse - skøn der har ramt for lavt</c:v>
                </c:pt>
              </c:strCache>
            </c:strRef>
          </c:tx>
          <c:spPr>
            <a:ln w="25400" cap="rnd" cmpd="sng" algn="ctr">
              <a:noFill/>
              <a:prstDash val="solid"/>
              <a:round/>
            </a:ln>
            <a:effectLst/>
            <a:extLst>
              <a:ext uri="{91240B29-F687-4F45-9708-019B960494DF}">
                <a14:hiddenLine xmlns:a14="http://schemas.microsoft.com/office/drawing/2010/main" w="25400" cap="rnd" cmpd="sng" algn="ctr">
                  <a:solidFill>
                    <a:srgbClr val="B8004C"/>
                  </a:solidFill>
                  <a:prstDash val="solid"/>
                  <a:round/>
                </a14:hiddenLine>
              </a:ext>
            </a:extLst>
          </c:spPr>
          <c:marker>
            <c:symbol val="circle"/>
            <c:size val="7"/>
            <c:spPr>
              <a:solidFill>
                <a:srgbClr val="B8004C"/>
              </a:solidFill>
              <a:ln w="25400">
                <a:noFill/>
              </a:ln>
              <a:effectLst/>
              <a:extLst>
                <a:ext uri="{91240B29-F687-4F45-9708-019B960494DF}">
                  <a14:hiddenLine xmlns:a14="http://schemas.microsoft.com/office/drawing/2010/main" w="25400" cap="flat" cmpd="sng" algn="ctr">
                    <a:solidFill>
                      <a:srgbClr val="B8004C"/>
                    </a:solidFill>
                    <a:prstDash val="solid"/>
                    <a:round/>
                  </a14:hiddenLine>
                </a:ext>
              </a:extLst>
            </c:spPr>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4 - Figur 2'!$D$4:$D$46</c:f>
              <c:numCache>
                <c:formatCode>0.0</c:formatCode>
                <c:ptCount val="43"/>
                <c:pt idx="0">
                  <c:v>-0.3</c:v>
                </c:pt>
                <c:pt idx="1">
                  <c:v>#N/A</c:v>
                </c:pt>
                <c:pt idx="2">
                  <c:v>#N/A</c:v>
                </c:pt>
                <c:pt idx="3">
                  <c:v>0.8</c:v>
                </c:pt>
                <c:pt idx="4">
                  <c:v>1.5</c:v>
                </c:pt>
                <c:pt idx="5">
                  <c:v>3</c:v>
                </c:pt>
                <c:pt idx="6">
                  <c:v>#N/A</c:v>
                </c:pt>
                <c:pt idx="7">
                  <c:v>#N/A</c:v>
                </c:pt>
                <c:pt idx="8">
                  <c:v>-0.75</c:v>
                </c:pt>
                <c:pt idx="9">
                  <c:v>0.75</c:v>
                </c:pt>
                <c:pt idx="10">
                  <c:v>1.5</c:v>
                </c:pt>
                <c:pt idx="11">
                  <c:v>#N/A</c:v>
                </c:pt>
                <c:pt idx="12">
                  <c:v>#N/A</c:v>
                </c:pt>
                <c:pt idx="13">
                  <c:v>#N/A</c:v>
                </c:pt>
                <c:pt idx="14">
                  <c:v>3</c:v>
                </c:pt>
                <c:pt idx="15">
                  <c:v>#N/A</c:v>
                </c:pt>
                <c:pt idx="16">
                  <c:v>#N/A</c:v>
                </c:pt>
                <c:pt idx="17">
                  <c:v>2.9</c:v>
                </c:pt>
                <c:pt idx="18">
                  <c:v>2.7</c:v>
                </c:pt>
                <c:pt idx="19">
                  <c:v>#N/A</c:v>
                </c:pt>
                <c:pt idx="20">
                  <c:v>1.6</c:v>
                </c:pt>
                <c:pt idx="21">
                  <c:v>#N/A</c:v>
                </c:pt>
                <c:pt idx="22">
                  <c:v>#N/A</c:v>
                </c:pt>
                <c:pt idx="23">
                  <c:v>#N/A</c:v>
                </c:pt>
                <c:pt idx="24">
                  <c:v>#N/A</c:v>
                </c:pt>
                <c:pt idx="25">
                  <c:v>2.4</c:v>
                </c:pt>
                <c:pt idx="26">
                  <c:v>2.4</c:v>
                </c:pt>
                <c:pt idx="27">
                  <c:v>#N/A</c:v>
                </c:pt>
                <c:pt idx="28">
                  <c:v>#N/A</c:v>
                </c:pt>
                <c:pt idx="29">
                  <c:v>#N/A</c:v>
                </c:pt>
                <c:pt idx="30">
                  <c:v>1.3</c:v>
                </c:pt>
                <c:pt idx="31">
                  <c:v>#N/A</c:v>
                </c:pt>
                <c:pt idx="32">
                  <c:v>#N/A</c:v>
                </c:pt>
                <c:pt idx="33">
                  <c:v>#N/A</c:v>
                </c:pt>
                <c:pt idx="34">
                  <c:v>#N/A</c:v>
                </c:pt>
                <c:pt idx="35">
                  <c:v>#N/A</c:v>
                </c:pt>
                <c:pt idx="36">
                  <c:v>#N/A</c:v>
                </c:pt>
                <c:pt idx="37">
                  <c:v>1.5</c:v>
                </c:pt>
                <c:pt idx="38">
                  <c:v>#N/A</c:v>
                </c:pt>
                <c:pt idx="39">
                  <c:v>1.7</c:v>
                </c:pt>
                <c:pt idx="40">
                  <c:v>#N/A</c:v>
                </c:pt>
                <c:pt idx="41">
                  <c:v>2.8</c:v>
                </c:pt>
                <c:pt idx="42">
                  <c:v>2.8</c:v>
                </c:pt>
              </c:numCache>
            </c:numRef>
          </c:val>
          <c:smooth val="0"/>
          <c:extLst>
            <c:ext xmlns:c16="http://schemas.microsoft.com/office/drawing/2014/chart" uri="{C3380CC4-5D6E-409C-BE32-E72D297353CC}">
              <c16:uniqueId val="{00000002-312F-4F5E-BC91-6B94CCB02F08}"/>
            </c:ext>
          </c:extLst>
        </c:ser>
        <c:ser>
          <c:idx val="2"/>
          <c:order val="3"/>
          <c:tx>
            <c:strRef>
              <c:f>'Slide 4 - Figur 2'!$E$3</c:f>
              <c:strCache>
                <c:ptCount val="1"/>
                <c:pt idx="0">
                  <c:v>Økonomisk Redegørelse - skøn der har ramt for højt</c:v>
                </c:pt>
              </c:strCache>
            </c:strRef>
          </c:tx>
          <c:spPr>
            <a:ln w="25400" cap="rnd" cmpd="sng" algn="ctr">
              <a:noFill/>
              <a:prstDash val="solid"/>
              <a:round/>
            </a:ln>
            <a:effectLst/>
            <a:extLst>
              <a:ext uri="{91240B29-F687-4F45-9708-019B960494DF}">
                <a14:hiddenLine xmlns:a14="http://schemas.microsoft.com/office/drawing/2010/main" w="25400" cap="rnd" cmpd="sng" algn="ctr">
                  <a:solidFill>
                    <a:srgbClr val="FFBF00"/>
                  </a:solidFill>
                  <a:prstDash val="solid"/>
                  <a:round/>
                </a14:hiddenLine>
              </a:ext>
            </a:extLst>
          </c:spPr>
          <c:marker>
            <c:symbol val="circle"/>
            <c:size val="7"/>
            <c:spPr>
              <a:solidFill>
                <a:srgbClr val="FFBF00"/>
              </a:solidFill>
              <a:ln w="25400">
                <a:noFill/>
              </a:ln>
              <a:effectLst/>
              <a:extLst>
                <a:ext uri="{91240B29-F687-4F45-9708-019B960494DF}">
                  <a14:hiddenLine xmlns:a14="http://schemas.microsoft.com/office/drawing/2010/main" w="25400" cap="flat" cmpd="sng" algn="ctr">
                    <a:solidFill>
                      <a:srgbClr val="FFBF00"/>
                    </a:solidFill>
                    <a:prstDash val="solid"/>
                    <a:round/>
                  </a14:hiddenLine>
                </a:ext>
              </a:extLst>
            </c:spPr>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4 - Figur 2'!$E$4:$E$46</c:f>
              <c:numCache>
                <c:formatCode>0.0</c:formatCode>
                <c:ptCount val="43"/>
                <c:pt idx="0">
                  <c:v>#N/A</c:v>
                </c:pt>
                <c:pt idx="1">
                  <c:v>0.9</c:v>
                </c:pt>
                <c:pt idx="2">
                  <c:v>4</c:v>
                </c:pt>
                <c:pt idx="3">
                  <c:v>#N/A</c:v>
                </c:pt>
                <c:pt idx="4">
                  <c:v>#N/A</c:v>
                </c:pt>
                <c:pt idx="5">
                  <c:v>#N/A</c:v>
                </c:pt>
                <c:pt idx="6">
                  <c:v>3.8</c:v>
                </c:pt>
                <c:pt idx="7">
                  <c:v>0.75</c:v>
                </c:pt>
                <c:pt idx="8">
                  <c:v>#N/A</c:v>
                </c:pt>
                <c:pt idx="9">
                  <c:v>#N/A</c:v>
                </c:pt>
                <c:pt idx="10">
                  <c:v>#N/A</c:v>
                </c:pt>
                <c:pt idx="11">
                  <c:v>#N/A</c:v>
                </c:pt>
                <c:pt idx="12">
                  <c:v>2.4</c:v>
                </c:pt>
                <c:pt idx="13">
                  <c:v>2.6</c:v>
                </c:pt>
                <c:pt idx="14">
                  <c:v>#N/A</c:v>
                </c:pt>
                <c:pt idx="15">
                  <c:v>3.7</c:v>
                </c:pt>
                <c:pt idx="16">
                  <c:v>2.7</c:v>
                </c:pt>
                <c:pt idx="17">
                  <c:v>#N/A</c:v>
                </c:pt>
                <c:pt idx="18">
                  <c:v>#N/A</c:v>
                </c:pt>
                <c:pt idx="19">
                  <c:v>#N/A</c:v>
                </c:pt>
                <c:pt idx="20">
                  <c:v>#N/A</c:v>
                </c:pt>
                <c:pt idx="21">
                  <c:v>1.8</c:v>
                </c:pt>
                <c:pt idx="22">
                  <c:v>1.7</c:v>
                </c:pt>
                <c:pt idx="23">
                  <c:v>1.8</c:v>
                </c:pt>
                <c:pt idx="24">
                  <c:v>2.1</c:v>
                </c:pt>
                <c:pt idx="25">
                  <c:v>#N/A</c:v>
                </c:pt>
                <c:pt idx="26">
                  <c:v>#N/A</c:v>
                </c:pt>
                <c:pt idx="27">
                  <c:v>2.2000000000000002</c:v>
                </c:pt>
                <c:pt idx="28">
                  <c:v>1.3</c:v>
                </c:pt>
                <c:pt idx="29">
                  <c:v>-0.2</c:v>
                </c:pt>
                <c:pt idx="30">
                  <c:v>#N/A</c:v>
                </c:pt>
                <c:pt idx="31">
                  <c:v>1.7</c:v>
                </c:pt>
                <c:pt idx="32">
                  <c:v>1</c:v>
                </c:pt>
                <c:pt idx="33">
                  <c:v>1.2</c:v>
                </c:pt>
                <c:pt idx="34">
                  <c:v>1.6</c:v>
                </c:pt>
                <c:pt idx="35">
                  <c:v>1.4</c:v>
                </c:pt>
                <c:pt idx="36">
                  <c:v>1.9</c:v>
                </c:pt>
                <c:pt idx="37">
                  <c:v>#N/A</c:v>
                </c:pt>
                <c:pt idx="38">
                  <c:v>1.9</c:v>
                </c:pt>
                <c:pt idx="39">
                  <c:v>#N/A</c:v>
                </c:pt>
                <c:pt idx="40">
                  <c:v>1.5</c:v>
                </c:pt>
                <c:pt idx="41">
                  <c:v>#N/A</c:v>
                </c:pt>
                <c:pt idx="42">
                  <c:v>#N/A</c:v>
                </c:pt>
              </c:numCache>
            </c:numRef>
          </c:val>
          <c:smooth val="0"/>
          <c:extLst>
            <c:ext xmlns:c16="http://schemas.microsoft.com/office/drawing/2014/chart" uri="{C3380CC4-5D6E-409C-BE32-E72D297353CC}">
              <c16:uniqueId val="{00000003-312F-4F5E-BC91-6B94CCB02F08}"/>
            </c:ext>
          </c:extLst>
        </c:ser>
        <c:dLbls>
          <c:showLegendKey val="0"/>
          <c:showVal val="0"/>
          <c:showCatName val="0"/>
          <c:showSerName val="0"/>
          <c:showPercent val="0"/>
          <c:showBubbleSize val="0"/>
        </c:dLbls>
        <c:marker val="1"/>
        <c:smooth val="0"/>
        <c:axId val="1012768080"/>
        <c:axId val="1012768408"/>
      </c:lineChart>
      <c:lineChart>
        <c:grouping val="standard"/>
        <c:varyColors val="0"/>
        <c:ser>
          <c:idx val="4"/>
          <c:order val="4"/>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E7304A">
                      <a:shade val="95000"/>
                      <a:satMod val="105000"/>
                    </a:srgbClr>
                  </a:solidFill>
                  <a:prstDash val="solid"/>
                  <a:round/>
                </a14:hiddenLine>
              </a:ext>
            </a:extLst>
          </c:spPr>
          <c:marker>
            <c:symbol val="none"/>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Lit>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Lit>
          </c:val>
          <c:smooth val="0"/>
          <c:extLst>
            <c:ext xmlns:c16="http://schemas.microsoft.com/office/drawing/2014/chart" uri="{C3380CC4-5D6E-409C-BE32-E72D297353CC}">
              <c16:uniqueId val="{00000004-312F-4F5E-BC91-6B94CCB02F08}"/>
            </c:ext>
          </c:extLst>
        </c:ser>
        <c:dLbls>
          <c:showLegendKey val="0"/>
          <c:showVal val="0"/>
          <c:showCatName val="0"/>
          <c:showSerName val="0"/>
          <c:showPercent val="0"/>
          <c:showBubbleSize val="0"/>
        </c:dLbls>
        <c:marker val="1"/>
        <c:smooth val="0"/>
        <c:axId val="1012712648"/>
        <c:axId val="1012711336"/>
      </c:lineChart>
      <c:catAx>
        <c:axId val="1012768080"/>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012768408"/>
        <c:crosses val="min"/>
        <c:auto val="1"/>
        <c:lblAlgn val="ctr"/>
        <c:lblOffset val="100"/>
        <c:noMultiLvlLbl val="0"/>
      </c:catAx>
      <c:valAx>
        <c:axId val="1012768408"/>
        <c:scaling>
          <c:orientation val="minMax"/>
          <c:max val="6"/>
          <c:min val="-2"/>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12768080"/>
        <c:crosses val="autoZero"/>
        <c:crossBetween val="between"/>
        <c:majorUnit val="2"/>
      </c:valAx>
      <c:valAx>
        <c:axId val="1012711336"/>
        <c:scaling>
          <c:orientation val="minMax"/>
          <c:max val="6"/>
          <c:min val="-2"/>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12712648"/>
        <c:crosses val="max"/>
        <c:crossBetween val="between"/>
        <c:majorUnit val="2"/>
      </c:valAx>
      <c:catAx>
        <c:axId val="1012712648"/>
        <c:scaling>
          <c:orientation val="minMax"/>
        </c:scaling>
        <c:delete val="0"/>
        <c:axPos val="b"/>
        <c:numFmt formatCode="General" sourceLinked="1"/>
        <c:majorTickMark val="none"/>
        <c:minorTickMark val="none"/>
        <c:tickLblPos val="none"/>
        <c:spPr>
          <a:ln w="9525">
            <a:solidFill>
              <a:srgbClr val="000000"/>
            </a:solidFill>
            <a:prstDash val="solid"/>
          </a:ln>
        </c:spPr>
        <c:txPr>
          <a:bodyPr rot="0" vert="horz"/>
          <a:lstStyle/>
          <a:p>
            <a:pPr>
              <a:defRPr/>
            </a:pPr>
            <a:endParaRPr lang="da-DK"/>
          </a:p>
        </c:txPr>
        <c:crossAx val="1012711336"/>
        <c:crossesAt val="0"/>
        <c:auto val="1"/>
        <c:lblAlgn val="ctr"/>
        <c:lblOffset val="100"/>
        <c:noMultiLvlLbl val="0"/>
      </c:catAx>
      <c:spPr>
        <a:noFill/>
      </c:spPr>
    </c:plotArea>
    <c:legend>
      <c:legendPos val="b"/>
      <c:legendEntry>
        <c:idx val="4"/>
        <c:delete val="1"/>
      </c:legendEntry>
      <c:layout>
        <c:manualLayout>
          <c:xMode val="edge"/>
          <c:yMode val="edge"/>
          <c:x val="0"/>
          <c:y val="0.84316300887920925"/>
          <c:w val="0.99268047719717789"/>
          <c:h val="0.15683699112079075"/>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33817873053318E-2"/>
          <c:y val="0.14838454215019231"/>
          <c:w val="0.85633267716535433"/>
          <c:h val="0.64678706651030315"/>
        </c:manualLayout>
      </c:layout>
      <c:lineChart>
        <c:grouping val="standard"/>
        <c:varyColors val="0"/>
        <c:ser>
          <c:idx val="1"/>
          <c:order val="1"/>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none"/>
          </c:marker>
          <c:val>
            <c:numLit>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Lit>
          </c:val>
          <c:smooth val="0"/>
          <c:extLst>
            <c:ext xmlns:c16="http://schemas.microsoft.com/office/drawing/2014/chart" uri="{C3380CC4-5D6E-409C-BE32-E72D297353CC}">
              <c16:uniqueId val="{00000000-38BF-49D0-A43A-C22277250534}"/>
            </c:ext>
          </c:extLst>
        </c:ser>
        <c:dLbls>
          <c:showLegendKey val="0"/>
          <c:showVal val="0"/>
          <c:showCatName val="0"/>
          <c:showSerName val="0"/>
          <c:showPercent val="0"/>
          <c:showBubbleSize val="0"/>
        </c:dLbls>
        <c:marker val="1"/>
        <c:smooth val="0"/>
        <c:axId val="1008743024"/>
        <c:axId val="1008736136"/>
      </c:lineChart>
      <c:scatterChart>
        <c:scatterStyle val="smoothMarker"/>
        <c:varyColors val="0"/>
        <c:ser>
          <c:idx val="2"/>
          <c:order val="2"/>
          <c:tx>
            <c:v>Skønsstreg</c:v>
          </c:tx>
          <c:spPr>
            <a:ln w="9525">
              <a:solidFill>
                <a:srgbClr val="000000"/>
              </a:solidFill>
              <a:prstDash val="solid"/>
            </a:ln>
          </c:spPr>
          <c:marker>
            <c:symbol val="none"/>
          </c:marker>
          <c:xVal>
            <c:numLit>
              <c:formatCode>General</c:formatCode>
              <c:ptCount val="2"/>
              <c:pt idx="0">
                <c:v>0</c:v>
              </c:pt>
              <c:pt idx="1">
                <c:v>0</c:v>
              </c:pt>
            </c:numLit>
          </c:xVal>
          <c:yVal>
            <c:numLit>
              <c:formatCode>General</c:formatCode>
              <c:ptCount val="2"/>
              <c:pt idx="0">
                <c:v>-6</c:v>
              </c:pt>
              <c:pt idx="1">
                <c:v>4</c:v>
              </c:pt>
            </c:numLit>
          </c:yVal>
          <c:smooth val="1"/>
          <c:extLst>
            <c:ext xmlns:c16="http://schemas.microsoft.com/office/drawing/2014/chart" uri="{C3380CC4-5D6E-409C-BE32-E72D297353CC}">
              <c16:uniqueId val="{00000001-38BF-49D0-A43A-C22277250534}"/>
            </c:ext>
          </c:extLst>
        </c:ser>
        <c:dLbls>
          <c:showLegendKey val="0"/>
          <c:showVal val="0"/>
          <c:showCatName val="0"/>
          <c:showSerName val="0"/>
          <c:showPercent val="0"/>
          <c:showBubbleSize val="0"/>
        </c:dLbls>
        <c:axId val="1008737120"/>
        <c:axId val="1008737448"/>
      </c:scatterChart>
      <c:scatterChart>
        <c:scatterStyle val="lineMarker"/>
        <c:varyColors val="0"/>
        <c:ser>
          <c:idx val="0"/>
          <c:order val="0"/>
          <c:tx>
            <c:v> </c:v>
          </c:tx>
          <c:spPr>
            <a:ln w="28575">
              <a:noFill/>
            </a:ln>
            <a:effectLst/>
          </c:spPr>
          <c:marker>
            <c:symbol val="circle"/>
            <c:size val="7"/>
            <c:spPr>
              <a:solidFill>
                <a:srgbClr val="003096"/>
              </a:solidFill>
              <a:ln w="25400">
                <a:noFill/>
              </a:ln>
            </c:spPr>
          </c:marker>
          <c:dLbls>
            <c:dLbl>
              <c:idx val="8"/>
              <c:layout>
                <c:manualLayout>
                  <c:x val="-8.3110695921195347E-3"/>
                  <c:y val="-7.7343277120853436E-17"/>
                </c:manualLayout>
              </c:layout>
              <c:tx>
                <c:rich>
                  <a:bodyPr/>
                  <a:lstStyle/>
                  <a:p>
                    <a:r>
                      <a:rPr lang="en-US"/>
                      <a:t>2008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BF-49D0-A43A-C22277250534}"/>
                </c:ext>
              </c:extLst>
            </c:dLbl>
            <c:dLbl>
              <c:idx val="9"/>
              <c:tx>
                <c:rich>
                  <a:bodyPr/>
                  <a:lstStyle/>
                  <a:p>
                    <a:r>
                      <a:rPr lang="en-US"/>
                      <a:t>2009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BF-49D0-A43A-C22277250534}"/>
                </c:ext>
              </c:extLst>
            </c:dLbl>
            <c:dLbl>
              <c:idx val="20"/>
              <c:layout>
                <c:manualLayout>
                  <c:x val="-0.15"/>
                  <c:y val="-7.8013283181058685E-17"/>
                </c:manualLayout>
              </c:layout>
              <c:tx>
                <c:rich>
                  <a:bodyPr/>
                  <a:lstStyle/>
                  <a:p>
                    <a:r>
                      <a:rPr lang="en-US"/>
                      <a:t>2020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BF-49D0-A43A-C22277250534}"/>
                </c:ext>
              </c:extLst>
            </c:dLbl>
            <c:dLbl>
              <c:idx val="21"/>
              <c:layout>
                <c:manualLayout>
                  <c:x val="-1.2466604388179455E-2"/>
                  <c:y val="-3.8671638560426718E-17"/>
                </c:manualLayout>
              </c:layout>
              <c:tx>
                <c:rich>
                  <a:bodyPr/>
                  <a:lstStyle/>
                  <a:p>
                    <a:r>
                      <a:rPr lang="en-US"/>
                      <a:t>2021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BF-49D0-A43A-C22277250534}"/>
                </c:ext>
              </c:extLst>
            </c:dLbl>
            <c:dLbl>
              <c:idx val="22"/>
              <c:layout>
                <c:manualLayout>
                  <c:x val="-0.15375478745421139"/>
                  <c:y val="0"/>
                </c:manualLayout>
              </c:layout>
              <c:tx>
                <c:rich>
                  <a:bodyPr/>
                  <a:lstStyle/>
                  <a:p>
                    <a:r>
                      <a:rPr lang="en-US"/>
                      <a:t>2022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BF-49D0-A43A-C222772505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trendline>
            <c:trendlineType val="linear"/>
            <c:dispRSqr val="0"/>
            <c:dispEq val="0"/>
          </c:trendline>
          <c:xVal>
            <c:numRef>
              <c:f>'Slide 5 - Figur 3'!$F$30:$F$52</c:f>
              <c:numCache>
                <c:formatCode>0.0</c:formatCode>
                <c:ptCount val="23"/>
                <c:pt idx="0">
                  <c:v>0.5</c:v>
                </c:pt>
                <c:pt idx="1">
                  <c:v>-1.7000000000000002</c:v>
                </c:pt>
                <c:pt idx="2">
                  <c:v>-0.4</c:v>
                </c:pt>
                <c:pt idx="3">
                  <c:v>-1.2000000000000002</c:v>
                </c:pt>
                <c:pt idx="4">
                  <c:v>0.30000000000000004</c:v>
                </c:pt>
                <c:pt idx="5">
                  <c:v>-0.60000000000000009</c:v>
                </c:pt>
                <c:pt idx="6">
                  <c:v>0.89999999999999991</c:v>
                </c:pt>
                <c:pt idx="7">
                  <c:v>0.60000000000000009</c:v>
                </c:pt>
                <c:pt idx="8">
                  <c:v>-1.6</c:v>
                </c:pt>
                <c:pt idx="9">
                  <c:v>-4.1999999999999993</c:v>
                </c:pt>
                <c:pt idx="10">
                  <c:v>1.2</c:v>
                </c:pt>
                <c:pt idx="11">
                  <c:v>-0.10000000000000009</c:v>
                </c:pt>
                <c:pt idx="12">
                  <c:v>-1.2</c:v>
                </c:pt>
                <c:pt idx="13">
                  <c:v>-0.6</c:v>
                </c:pt>
                <c:pt idx="14">
                  <c:v>-0.20000000000000007</c:v>
                </c:pt>
                <c:pt idx="15">
                  <c:v>0.89999999999999991</c:v>
                </c:pt>
                <c:pt idx="16">
                  <c:v>0</c:v>
                </c:pt>
                <c:pt idx="17">
                  <c:v>0.89999999999999991</c:v>
                </c:pt>
                <c:pt idx="18">
                  <c:v>-0.20000000000000018</c:v>
                </c:pt>
                <c:pt idx="19">
                  <c:v>-0.7</c:v>
                </c:pt>
                <c:pt idx="20">
                  <c:v>-5.6</c:v>
                </c:pt>
                <c:pt idx="21">
                  <c:v>2.5999999999999996</c:v>
                </c:pt>
                <c:pt idx="22">
                  <c:v>-0.79999999999999982</c:v>
                </c:pt>
              </c:numCache>
            </c:numRef>
          </c:xVal>
          <c:yVal>
            <c:numRef>
              <c:f>'Slide 5 - Figur 3'!$F$4:$F$26</c:f>
              <c:numCache>
                <c:formatCode>0.0</c:formatCode>
                <c:ptCount val="23"/>
                <c:pt idx="0">
                  <c:v>1.2999999999999998</c:v>
                </c:pt>
                <c:pt idx="1">
                  <c:v>-0.9</c:v>
                </c:pt>
                <c:pt idx="2">
                  <c:v>-9.9999999999999867E-2</c:v>
                </c:pt>
                <c:pt idx="3">
                  <c:v>-1.8</c:v>
                </c:pt>
                <c:pt idx="4">
                  <c:v>-0.10000000000000009</c:v>
                </c:pt>
                <c:pt idx="5">
                  <c:v>1</c:v>
                </c:pt>
                <c:pt idx="6">
                  <c:v>0.80000000000000027</c:v>
                </c:pt>
                <c:pt idx="7">
                  <c:v>-0.40000000000000013</c:v>
                </c:pt>
                <c:pt idx="8">
                  <c:v>-2.6</c:v>
                </c:pt>
                <c:pt idx="9">
                  <c:v>-4.8999999999999995</c:v>
                </c:pt>
                <c:pt idx="10">
                  <c:v>0.8</c:v>
                </c:pt>
                <c:pt idx="11">
                  <c:v>-0.7</c:v>
                </c:pt>
                <c:pt idx="12">
                  <c:v>-1.6</c:v>
                </c:pt>
                <c:pt idx="13">
                  <c:v>-0.79999999999999993</c:v>
                </c:pt>
                <c:pt idx="14">
                  <c:v>-0.60000000000000009</c:v>
                </c:pt>
                <c:pt idx="15">
                  <c:v>-0.19999999999999996</c:v>
                </c:pt>
                <c:pt idx="16">
                  <c:v>-0.79999999999999982</c:v>
                </c:pt>
                <c:pt idx="17">
                  <c:v>0.60000000000000009</c:v>
                </c:pt>
                <c:pt idx="18">
                  <c:v>-0.7</c:v>
                </c:pt>
                <c:pt idx="19">
                  <c:v>0.50000000000000022</c:v>
                </c:pt>
                <c:pt idx="20">
                  <c:v>-4.8</c:v>
                </c:pt>
                <c:pt idx="21">
                  <c:v>1.2999999999999998</c:v>
                </c:pt>
                <c:pt idx="22">
                  <c:v>0.80000000000000027</c:v>
                </c:pt>
              </c:numCache>
            </c:numRef>
          </c:yVal>
          <c:smooth val="0"/>
          <c:extLst>
            <c:ext xmlns:c16="http://schemas.microsoft.com/office/drawing/2014/chart" uri="{C3380CC4-5D6E-409C-BE32-E72D297353CC}">
              <c16:uniqueId val="{00000007-38BF-49D0-A43A-C22277250534}"/>
            </c:ext>
          </c:extLst>
        </c:ser>
        <c:dLbls>
          <c:showLegendKey val="0"/>
          <c:showVal val="0"/>
          <c:showCatName val="0"/>
          <c:showSerName val="0"/>
          <c:showPercent val="0"/>
          <c:showBubbleSize val="0"/>
        </c:dLbls>
        <c:axId val="1008737120"/>
        <c:axId val="1008737448"/>
      </c:scatterChart>
      <c:valAx>
        <c:axId val="1008737120"/>
        <c:scaling>
          <c:orientation val="minMax"/>
          <c:max val="4"/>
          <c:min val="-8"/>
        </c:scaling>
        <c:delete val="0"/>
        <c:axPos val="b"/>
        <c:title>
          <c:tx>
            <c:rich>
              <a:bodyPr/>
              <a:lstStyle/>
              <a:p>
                <a:pPr>
                  <a:defRPr b="0"/>
                </a:pPr>
                <a:r>
                  <a:rPr lang="da-DK"/>
                  <a:t>Prognoseafvigelse, EU-Kommissionen for euroområdet, pct.-point</a:t>
                </a:r>
              </a:p>
            </c:rich>
          </c:tx>
          <c:overlay val="0"/>
        </c:title>
        <c:numFmt formatCode="0" sourceLinked="0"/>
        <c:majorTickMark val="out"/>
        <c:minorTickMark val="none"/>
        <c:tickLblPos val="low"/>
        <c:spPr>
          <a:ln w="9525">
            <a:solidFill>
              <a:srgbClr val="000000"/>
            </a:solidFill>
            <a:prstDash val="solid"/>
          </a:ln>
        </c:spPr>
        <c:txPr>
          <a:bodyPr rot="0" vert="horz"/>
          <a:lstStyle/>
          <a:p>
            <a:pPr>
              <a:defRPr/>
            </a:pPr>
            <a:endParaRPr lang="da-DK"/>
          </a:p>
        </c:txPr>
        <c:crossAx val="1008737448"/>
        <c:crosses val="min"/>
        <c:crossBetween val="midCat"/>
        <c:majorUnit val="2"/>
      </c:valAx>
      <c:valAx>
        <c:axId val="1008737448"/>
        <c:scaling>
          <c:orientation val="minMax"/>
          <c:max val="4"/>
          <c:min val="-6"/>
        </c:scaling>
        <c:delete val="0"/>
        <c:axPos val="l"/>
        <c:majorGridlines>
          <c:spPr>
            <a:ln w="6350">
              <a:solidFill>
                <a:srgbClr val="969B96"/>
              </a:solidFill>
              <a:prstDash val="solid"/>
            </a:ln>
          </c:spPr>
        </c:majorGridlines>
        <c:numFmt formatCode="#,##0" sourceLinked="0"/>
        <c:majorTickMark val="out"/>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08737120"/>
        <c:crosses val="autoZero"/>
        <c:crossBetween val="midCat"/>
        <c:majorUnit val="2"/>
      </c:valAx>
      <c:valAx>
        <c:axId val="1008736136"/>
        <c:scaling>
          <c:orientation val="minMax"/>
          <c:max val="4"/>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08743024"/>
        <c:crosses val="max"/>
        <c:crossBetween val="between"/>
        <c:majorUnit val="2"/>
      </c:valAx>
      <c:catAx>
        <c:axId val="1008743024"/>
        <c:scaling>
          <c:orientation val="minMax"/>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rgbClr val="000000"/>
                    </a:solidFill>
                    <a:latin typeface="Neue Haas Grotesk Text Pro"/>
                    <a:ea typeface="Neue Haas Grotesk Text Pro"/>
                    <a:cs typeface="Neue Haas Grotesk Text Pro"/>
                  </a:defRPr>
                </a:pPr>
                <a:r>
                  <a:rPr lang="da-DK" sz="900" b="0">
                    <a:effectLst/>
                  </a:rPr>
                  <a:t>Prognoseafvigelse, Økonomisk Redegørelse for Danmark, pct.-point</a:t>
                </a:r>
              </a:p>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rgbClr val="000000"/>
                    </a:solidFill>
                    <a:latin typeface="Neue Haas Grotesk Text Pro"/>
                    <a:ea typeface="Neue Haas Grotesk Text Pro"/>
                    <a:cs typeface="Neue Haas Grotesk Text Pro"/>
                  </a:defRPr>
                </a:pPr>
                <a:endParaRPr lang="da-DK" sz="900" b="0">
                  <a:latin typeface="Neue Haas Grotesk Text Pro"/>
                </a:endParaRPr>
              </a:p>
            </c:rich>
          </c:tx>
          <c:layout>
            <c:manualLayout>
              <c:xMode val="edge"/>
              <c:yMode val="edge"/>
              <c:x val="0.13852066929133858"/>
              <c:y val="2.4873848215781532E-2"/>
            </c:manualLayout>
          </c:layout>
          <c:overlay val="0"/>
        </c:title>
        <c:majorTickMark val="none"/>
        <c:minorTickMark val="none"/>
        <c:tickLblPos val="none"/>
        <c:spPr>
          <a:ln w="9525">
            <a:solidFill>
              <a:srgbClr val="000000"/>
            </a:solidFill>
            <a:prstDash val="solid"/>
          </a:ln>
        </c:spPr>
        <c:txPr>
          <a:bodyPr rot="0" vert="horz"/>
          <a:lstStyle/>
          <a:p>
            <a:pPr>
              <a:defRPr/>
            </a:pPr>
            <a:endParaRPr lang="da-DK"/>
          </a:p>
        </c:txPr>
        <c:crossAx val="1008736136"/>
        <c:crossesAt val="0"/>
        <c:auto val="1"/>
        <c:lblAlgn val="ctr"/>
        <c:lblOffset val="100"/>
        <c:noMultiLvlLbl val="0"/>
      </c:catAx>
      <c:spPr>
        <a:noFill/>
      </c:spPr>
    </c:plotArea>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3558620974257E-2"/>
          <c:y val="0.11674422344172755"/>
          <c:w val="0.9125288275805149"/>
          <c:h val="0.70442340713751139"/>
        </c:manualLayout>
      </c:layout>
      <c:lineChart>
        <c:grouping val="standard"/>
        <c:varyColors val="0"/>
        <c:ser>
          <c:idx val="1"/>
          <c:order val="1"/>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none"/>
          </c:marker>
          <c:cat>
            <c:numRef>
              <c:f>' Slide 6 - Figur 4'!$C$4:$C$46</c:f>
              <c:numCache>
                <c:formatCode>0.0</c:formatCode>
                <c:ptCount val="43"/>
                <c:pt idx="0">
                  <c:v>-0.2</c:v>
                </c:pt>
                <c:pt idx="1">
                  <c:v>-0.2</c:v>
                </c:pt>
                <c:pt idx="2">
                  <c:v>3.1</c:v>
                </c:pt>
                <c:pt idx="3">
                  <c:v>2.5</c:v>
                </c:pt>
                <c:pt idx="4">
                  <c:v>3.9</c:v>
                </c:pt>
                <c:pt idx="5">
                  <c:v>3.8</c:v>
                </c:pt>
                <c:pt idx="6">
                  <c:v>3.4</c:v>
                </c:pt>
                <c:pt idx="7">
                  <c:v>-1</c:v>
                </c:pt>
                <c:pt idx="8">
                  <c:v>-0.2</c:v>
                </c:pt>
                <c:pt idx="9">
                  <c:v>1.1000000000000001</c:v>
                </c:pt>
                <c:pt idx="10">
                  <c:v>1.6</c:v>
                </c:pt>
                <c:pt idx="11">
                  <c:v>1</c:v>
                </c:pt>
                <c:pt idx="12">
                  <c:v>1.1000000000000001</c:v>
                </c:pt>
                <c:pt idx="13">
                  <c:v>1.2</c:v>
                </c:pt>
                <c:pt idx="14">
                  <c:v>4.4000000000000004</c:v>
                </c:pt>
                <c:pt idx="15">
                  <c:v>2.6</c:v>
                </c:pt>
                <c:pt idx="16">
                  <c:v>2.4</c:v>
                </c:pt>
                <c:pt idx="17">
                  <c:v>3.4</c:v>
                </c:pt>
                <c:pt idx="18">
                  <c:v>2.9</c:v>
                </c:pt>
                <c:pt idx="19">
                  <c:v>1.6</c:v>
                </c:pt>
                <c:pt idx="20">
                  <c:v>2.9</c:v>
                </c:pt>
                <c:pt idx="21">
                  <c:v>0.9</c:v>
                </c:pt>
                <c:pt idx="22">
                  <c:v>1.6</c:v>
                </c:pt>
                <c:pt idx="23">
                  <c:v>0</c:v>
                </c:pt>
                <c:pt idx="24">
                  <c:v>2</c:v>
                </c:pt>
                <c:pt idx="25">
                  <c:v>3.4</c:v>
                </c:pt>
                <c:pt idx="26">
                  <c:v>3.2</c:v>
                </c:pt>
                <c:pt idx="27">
                  <c:v>1.8</c:v>
                </c:pt>
                <c:pt idx="28">
                  <c:v>-1.3</c:v>
                </c:pt>
                <c:pt idx="29">
                  <c:v>-5.0999999999999996</c:v>
                </c:pt>
                <c:pt idx="30">
                  <c:v>2.1</c:v>
                </c:pt>
                <c:pt idx="31">
                  <c:v>1</c:v>
                </c:pt>
                <c:pt idx="32">
                  <c:v>-0.6</c:v>
                </c:pt>
                <c:pt idx="33">
                  <c:v>0.4</c:v>
                </c:pt>
                <c:pt idx="34">
                  <c:v>1</c:v>
                </c:pt>
                <c:pt idx="35">
                  <c:v>1.2</c:v>
                </c:pt>
                <c:pt idx="36">
                  <c:v>1.1000000000000001</c:v>
                </c:pt>
                <c:pt idx="37">
                  <c:v>2.1</c:v>
                </c:pt>
                <c:pt idx="38">
                  <c:v>1.2</c:v>
                </c:pt>
                <c:pt idx="39">
                  <c:v>2.2000000000000002</c:v>
                </c:pt>
                <c:pt idx="40">
                  <c:v>-3.3</c:v>
                </c:pt>
                <c:pt idx="41">
                  <c:v>4.0999999999999996</c:v>
                </c:pt>
                <c:pt idx="42">
                  <c:v>3.6</c:v>
                </c:pt>
              </c:numCache>
            </c:numRef>
          </c:cat>
          <c:val>
            <c:numLit>
              <c:formatCode>General</c:formatCode>
              <c:ptCount val="43"/>
              <c:pt idx="0">
                <c:v>-0.2</c:v>
              </c:pt>
              <c:pt idx="1">
                <c:v>-0.2</c:v>
              </c:pt>
              <c:pt idx="2">
                <c:v>3.1</c:v>
              </c:pt>
              <c:pt idx="3">
                <c:v>2.5</c:v>
              </c:pt>
              <c:pt idx="4">
                <c:v>3.9</c:v>
              </c:pt>
              <c:pt idx="5">
                <c:v>3.8</c:v>
              </c:pt>
              <c:pt idx="6">
                <c:v>3.4</c:v>
              </c:pt>
              <c:pt idx="7">
                <c:v>-1</c:v>
              </c:pt>
              <c:pt idx="8">
                <c:v>-0.2</c:v>
              </c:pt>
              <c:pt idx="9">
                <c:v>1.1000000000000001</c:v>
              </c:pt>
              <c:pt idx="10">
                <c:v>1.6</c:v>
              </c:pt>
              <c:pt idx="11">
                <c:v>1</c:v>
              </c:pt>
              <c:pt idx="12">
                <c:v>1.1000000000000001</c:v>
              </c:pt>
              <c:pt idx="13">
                <c:v>1.2</c:v>
              </c:pt>
              <c:pt idx="14">
                <c:v>4.4000000000000004</c:v>
              </c:pt>
              <c:pt idx="15">
                <c:v>2.6</c:v>
              </c:pt>
              <c:pt idx="16">
                <c:v>2.4</c:v>
              </c:pt>
              <c:pt idx="17">
                <c:v>3.4</c:v>
              </c:pt>
              <c:pt idx="18">
                <c:v>2.9</c:v>
              </c:pt>
              <c:pt idx="19">
                <c:v>1.6</c:v>
              </c:pt>
              <c:pt idx="20">
                <c:v>2.9</c:v>
              </c:pt>
              <c:pt idx="21">
                <c:v>0.9</c:v>
              </c:pt>
              <c:pt idx="22">
                <c:v>1.6</c:v>
              </c:pt>
              <c:pt idx="23">
                <c:v>0</c:v>
              </c:pt>
              <c:pt idx="24">
                <c:v>2</c:v>
              </c:pt>
              <c:pt idx="25">
                <c:v>3.4</c:v>
              </c:pt>
              <c:pt idx="26">
                <c:v>3.2</c:v>
              </c:pt>
              <c:pt idx="27">
                <c:v>1.8</c:v>
              </c:pt>
              <c:pt idx="28">
                <c:v>-1.3</c:v>
              </c:pt>
              <c:pt idx="29">
                <c:v>-5.0999999999999996</c:v>
              </c:pt>
              <c:pt idx="30">
                <c:v>2.1</c:v>
              </c:pt>
              <c:pt idx="31">
                <c:v>1</c:v>
              </c:pt>
              <c:pt idx="32">
                <c:v>-0.6</c:v>
              </c:pt>
              <c:pt idx="33">
                <c:v>0.4</c:v>
              </c:pt>
              <c:pt idx="34">
                <c:v>1</c:v>
              </c:pt>
              <c:pt idx="35">
                <c:v>1.2</c:v>
              </c:pt>
              <c:pt idx="36">
                <c:v>1.1000000000000001</c:v>
              </c:pt>
              <c:pt idx="37">
                <c:v>2.1</c:v>
              </c:pt>
              <c:pt idx="38">
                <c:v>1.2</c:v>
              </c:pt>
              <c:pt idx="39">
                <c:v>2.2000000000000002</c:v>
              </c:pt>
              <c:pt idx="40">
                <c:v>-3.3</c:v>
              </c:pt>
              <c:pt idx="41">
                <c:v>4.0999999999999996</c:v>
              </c:pt>
              <c:pt idx="42">
                <c:v>3.6</c:v>
              </c:pt>
            </c:numLit>
          </c:val>
          <c:smooth val="0"/>
          <c:extLst>
            <c:ext xmlns:c16="http://schemas.microsoft.com/office/drawing/2014/chart" uri="{C3380CC4-5D6E-409C-BE32-E72D297353CC}">
              <c16:uniqueId val="{00000000-8EF8-4682-897F-BAA630DD2E40}"/>
            </c:ext>
          </c:extLst>
        </c:ser>
        <c:dLbls>
          <c:showLegendKey val="0"/>
          <c:showVal val="0"/>
          <c:showCatName val="0"/>
          <c:showSerName val="0"/>
          <c:showPercent val="0"/>
          <c:showBubbleSize val="0"/>
        </c:dLbls>
        <c:marker val="1"/>
        <c:smooth val="0"/>
        <c:axId val="1122879632"/>
        <c:axId val="1122875368"/>
      </c:lineChart>
      <c:scatterChart>
        <c:scatterStyle val="lineMarker"/>
        <c:varyColors val="0"/>
        <c:ser>
          <c:idx val="0"/>
          <c:order val="0"/>
          <c:spPr>
            <a:ln w="28575">
              <a:noFill/>
            </a:ln>
            <a:effectLst/>
          </c:spPr>
          <c:marker>
            <c:symbol val="circle"/>
            <c:size val="7"/>
            <c:spPr>
              <a:solidFill>
                <a:srgbClr val="003096"/>
              </a:solidFill>
              <a:ln w="9525">
                <a:noFill/>
              </a:ln>
            </c:spPr>
          </c:marker>
          <c:dLbls>
            <c:dLbl>
              <c:idx val="28"/>
              <c:tx>
                <c:rich>
                  <a:bodyPr/>
                  <a:lstStyle/>
                  <a:p>
                    <a:r>
                      <a:rPr lang="en-US"/>
                      <a:t>2008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F8-4682-897F-BAA630DD2E40}"/>
                </c:ext>
              </c:extLst>
            </c:dLbl>
            <c:dLbl>
              <c:idx val="29"/>
              <c:tx>
                <c:rich>
                  <a:bodyPr/>
                  <a:lstStyle/>
                  <a:p>
                    <a:r>
                      <a:rPr lang="en-US"/>
                      <a:t>2009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F8-4682-897F-BAA630DD2E40}"/>
                </c:ext>
              </c:extLst>
            </c:dLbl>
            <c:dLbl>
              <c:idx val="40"/>
              <c:tx>
                <c:rich>
                  <a:bodyPr/>
                  <a:lstStyle/>
                  <a:p>
                    <a:r>
                      <a:rPr lang="en-US"/>
                      <a:t>2020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F8-4682-897F-BAA630DD2E40}"/>
                </c:ext>
              </c:extLst>
            </c:dLbl>
            <c:spPr>
              <a:noFill/>
              <a:ln>
                <a:noFill/>
              </a:ln>
              <a:effectLst/>
            </c:spPr>
            <c:txPr>
              <a:bodyPr/>
              <a:lstStyle/>
              <a:p>
                <a:pPr>
                  <a:defRPr sz="900"/>
                </a:pPr>
                <a:endParaRPr lang="da-DK"/>
              </a:p>
            </c:txPr>
            <c:showLegendKey val="0"/>
            <c:showVal val="0"/>
            <c:showCatName val="0"/>
            <c:showSerName val="0"/>
            <c:showPercent val="0"/>
            <c:showBubbleSize val="0"/>
            <c:extLst>
              <c:ext xmlns:c15="http://schemas.microsoft.com/office/drawing/2012/chart" uri="{CE6537A1-D6FC-4f65-9D91-7224C49458BB}">
                <c15:showLeaderLines val="1"/>
              </c:ext>
            </c:extLst>
          </c:dLbls>
          <c:trendline>
            <c:trendlineType val="linear"/>
            <c:dispRSqr val="1"/>
            <c:dispEq val="1"/>
            <c:trendlineLbl>
              <c:layout>
                <c:manualLayout>
                  <c:x val="0.16518163954929774"/>
                  <c:y val="0.31286883209614597"/>
                </c:manualLayout>
              </c:layout>
              <c:numFmt formatCode="General" sourceLinked="0"/>
              <c:txPr>
                <a:bodyPr/>
                <a:lstStyle/>
                <a:p>
                  <a:pPr>
                    <a:defRPr sz="900"/>
                  </a:pPr>
                  <a:endParaRPr lang="da-DK"/>
                </a:p>
              </c:txPr>
            </c:trendlineLbl>
          </c:trendline>
          <c:xVal>
            <c:numRef>
              <c:f>' Slide 6 - Figur 4'!$F$4:$F$46</c:f>
              <c:numCache>
                <c:formatCode>0.0</c:formatCode>
                <c:ptCount val="43"/>
                <c:pt idx="0">
                  <c:v>-0.3</c:v>
                </c:pt>
                <c:pt idx="1">
                  <c:v>0.9</c:v>
                </c:pt>
                <c:pt idx="2">
                  <c:v>4</c:v>
                </c:pt>
                <c:pt idx="3">
                  <c:v>0.8</c:v>
                </c:pt>
                <c:pt idx="4">
                  <c:v>1.5</c:v>
                </c:pt>
                <c:pt idx="5">
                  <c:v>3</c:v>
                </c:pt>
                <c:pt idx="6">
                  <c:v>3.8</c:v>
                </c:pt>
                <c:pt idx="7">
                  <c:v>0.75</c:v>
                </c:pt>
                <c:pt idx="8">
                  <c:v>-0.75</c:v>
                </c:pt>
                <c:pt idx="9">
                  <c:v>0.75</c:v>
                </c:pt>
                <c:pt idx="10">
                  <c:v>1.5</c:v>
                </c:pt>
                <c:pt idx="11">
                  <c:v>1</c:v>
                </c:pt>
                <c:pt idx="12">
                  <c:v>2.4</c:v>
                </c:pt>
                <c:pt idx="13">
                  <c:v>2.6</c:v>
                </c:pt>
                <c:pt idx="14">
                  <c:v>3</c:v>
                </c:pt>
                <c:pt idx="15">
                  <c:v>3.7</c:v>
                </c:pt>
                <c:pt idx="16">
                  <c:v>2.7</c:v>
                </c:pt>
                <c:pt idx="17">
                  <c:v>2.9</c:v>
                </c:pt>
                <c:pt idx="18">
                  <c:v>2.7</c:v>
                </c:pt>
                <c:pt idx="19">
                  <c:v>1.6</c:v>
                </c:pt>
                <c:pt idx="20">
                  <c:v>1.6</c:v>
                </c:pt>
                <c:pt idx="21">
                  <c:v>1.8</c:v>
                </c:pt>
                <c:pt idx="22">
                  <c:v>1.7</c:v>
                </c:pt>
                <c:pt idx="23">
                  <c:v>1.8</c:v>
                </c:pt>
                <c:pt idx="24">
                  <c:v>2.1</c:v>
                </c:pt>
                <c:pt idx="25">
                  <c:v>2.4</c:v>
                </c:pt>
                <c:pt idx="26">
                  <c:v>2.4</c:v>
                </c:pt>
                <c:pt idx="27">
                  <c:v>2.2000000000000002</c:v>
                </c:pt>
                <c:pt idx="28">
                  <c:v>1.3</c:v>
                </c:pt>
                <c:pt idx="29">
                  <c:v>-0.2</c:v>
                </c:pt>
                <c:pt idx="30">
                  <c:v>1.3</c:v>
                </c:pt>
                <c:pt idx="31">
                  <c:v>1.7</c:v>
                </c:pt>
                <c:pt idx="32">
                  <c:v>1</c:v>
                </c:pt>
                <c:pt idx="33">
                  <c:v>1.2</c:v>
                </c:pt>
                <c:pt idx="34">
                  <c:v>1.6</c:v>
                </c:pt>
                <c:pt idx="35">
                  <c:v>1.4</c:v>
                </c:pt>
                <c:pt idx="36">
                  <c:v>1.9</c:v>
                </c:pt>
                <c:pt idx="37">
                  <c:v>1.5</c:v>
                </c:pt>
                <c:pt idx="38">
                  <c:v>1.9</c:v>
                </c:pt>
                <c:pt idx="39">
                  <c:v>1.7</c:v>
                </c:pt>
                <c:pt idx="40">
                  <c:v>1.5</c:v>
                </c:pt>
                <c:pt idx="41">
                  <c:v>2.8</c:v>
                </c:pt>
                <c:pt idx="42">
                  <c:v>2.8</c:v>
                </c:pt>
              </c:numCache>
            </c:numRef>
          </c:xVal>
          <c:yVal>
            <c:numRef>
              <c:f>' Slide 6 - Figur 4'!$C$4:$C$46</c:f>
              <c:numCache>
                <c:formatCode>0.0</c:formatCode>
                <c:ptCount val="43"/>
                <c:pt idx="0">
                  <c:v>-0.2</c:v>
                </c:pt>
                <c:pt idx="1">
                  <c:v>-0.2</c:v>
                </c:pt>
                <c:pt idx="2">
                  <c:v>3.1</c:v>
                </c:pt>
                <c:pt idx="3">
                  <c:v>2.5</c:v>
                </c:pt>
                <c:pt idx="4">
                  <c:v>3.9</c:v>
                </c:pt>
                <c:pt idx="5">
                  <c:v>3.8</c:v>
                </c:pt>
                <c:pt idx="6">
                  <c:v>3.4</c:v>
                </c:pt>
                <c:pt idx="7">
                  <c:v>-1</c:v>
                </c:pt>
                <c:pt idx="8">
                  <c:v>-0.2</c:v>
                </c:pt>
                <c:pt idx="9">
                  <c:v>1.1000000000000001</c:v>
                </c:pt>
                <c:pt idx="10">
                  <c:v>1.6</c:v>
                </c:pt>
                <c:pt idx="11">
                  <c:v>1</c:v>
                </c:pt>
                <c:pt idx="12">
                  <c:v>1.1000000000000001</c:v>
                </c:pt>
                <c:pt idx="13">
                  <c:v>1.2</c:v>
                </c:pt>
                <c:pt idx="14">
                  <c:v>4.4000000000000004</c:v>
                </c:pt>
                <c:pt idx="15">
                  <c:v>2.6</c:v>
                </c:pt>
                <c:pt idx="16">
                  <c:v>2.4</c:v>
                </c:pt>
                <c:pt idx="17">
                  <c:v>3.4</c:v>
                </c:pt>
                <c:pt idx="18">
                  <c:v>2.9</c:v>
                </c:pt>
                <c:pt idx="19">
                  <c:v>1.6</c:v>
                </c:pt>
                <c:pt idx="20">
                  <c:v>2.9</c:v>
                </c:pt>
                <c:pt idx="21">
                  <c:v>0.9</c:v>
                </c:pt>
                <c:pt idx="22">
                  <c:v>1.6</c:v>
                </c:pt>
                <c:pt idx="23">
                  <c:v>0</c:v>
                </c:pt>
                <c:pt idx="24">
                  <c:v>2</c:v>
                </c:pt>
                <c:pt idx="25">
                  <c:v>3.4</c:v>
                </c:pt>
                <c:pt idx="26">
                  <c:v>3.2</c:v>
                </c:pt>
                <c:pt idx="27">
                  <c:v>1.8</c:v>
                </c:pt>
                <c:pt idx="28">
                  <c:v>-1.3</c:v>
                </c:pt>
                <c:pt idx="29">
                  <c:v>-5.0999999999999996</c:v>
                </c:pt>
                <c:pt idx="30">
                  <c:v>2.1</c:v>
                </c:pt>
                <c:pt idx="31">
                  <c:v>1</c:v>
                </c:pt>
                <c:pt idx="32">
                  <c:v>-0.6</c:v>
                </c:pt>
                <c:pt idx="33">
                  <c:v>0.4</c:v>
                </c:pt>
                <c:pt idx="34">
                  <c:v>1</c:v>
                </c:pt>
                <c:pt idx="35">
                  <c:v>1.2</c:v>
                </c:pt>
                <c:pt idx="36">
                  <c:v>1.1000000000000001</c:v>
                </c:pt>
                <c:pt idx="37">
                  <c:v>2.1</c:v>
                </c:pt>
                <c:pt idx="38">
                  <c:v>1.2</c:v>
                </c:pt>
                <c:pt idx="39">
                  <c:v>2.2000000000000002</c:v>
                </c:pt>
                <c:pt idx="40">
                  <c:v>-3.3</c:v>
                </c:pt>
                <c:pt idx="41">
                  <c:v>4.0999999999999996</c:v>
                </c:pt>
                <c:pt idx="42">
                  <c:v>3.6</c:v>
                </c:pt>
              </c:numCache>
            </c:numRef>
          </c:yVal>
          <c:smooth val="0"/>
          <c:extLst>
            <c:ext xmlns:c16="http://schemas.microsoft.com/office/drawing/2014/chart" uri="{C3380CC4-5D6E-409C-BE32-E72D297353CC}">
              <c16:uniqueId val="{00000005-8EF8-4682-897F-BAA630DD2E40}"/>
            </c:ext>
          </c:extLst>
        </c:ser>
        <c:dLbls>
          <c:showLegendKey val="0"/>
          <c:showVal val="0"/>
          <c:showCatName val="0"/>
          <c:showSerName val="0"/>
          <c:showPercent val="0"/>
          <c:showBubbleSize val="0"/>
        </c:dLbls>
        <c:axId val="1123023624"/>
        <c:axId val="1123135144"/>
      </c:scatterChart>
      <c:scatterChart>
        <c:scatterStyle val="smoothMarker"/>
        <c:varyColors val="0"/>
        <c:ser>
          <c:idx val="2"/>
          <c:order val="2"/>
          <c:tx>
            <c:v>Skønsstreg</c:v>
          </c:tx>
          <c:spPr>
            <a:ln w="9525">
              <a:solidFill>
                <a:srgbClr val="000000"/>
              </a:solidFill>
              <a:prstDash val="solid"/>
            </a:ln>
          </c:spPr>
          <c:marker>
            <c:symbol val="none"/>
          </c:marker>
          <c:xVal>
            <c:numLit>
              <c:formatCode>General</c:formatCode>
              <c:ptCount val="2"/>
              <c:pt idx="0">
                <c:v>0</c:v>
              </c:pt>
              <c:pt idx="1">
                <c:v>0</c:v>
              </c:pt>
            </c:numLit>
          </c:xVal>
          <c:yVal>
            <c:numLit>
              <c:formatCode>General</c:formatCode>
              <c:ptCount val="2"/>
              <c:pt idx="0">
                <c:v>-6</c:v>
              </c:pt>
              <c:pt idx="1">
                <c:v>6</c:v>
              </c:pt>
            </c:numLit>
          </c:yVal>
          <c:smooth val="1"/>
          <c:extLst>
            <c:ext xmlns:c16="http://schemas.microsoft.com/office/drawing/2014/chart" uri="{C3380CC4-5D6E-409C-BE32-E72D297353CC}">
              <c16:uniqueId val="{00000001-8EF8-4682-897F-BAA630DD2E40}"/>
            </c:ext>
          </c:extLst>
        </c:ser>
        <c:dLbls>
          <c:showLegendKey val="0"/>
          <c:showVal val="0"/>
          <c:showCatName val="0"/>
          <c:showSerName val="0"/>
          <c:showPercent val="0"/>
          <c:showBubbleSize val="0"/>
        </c:dLbls>
        <c:axId val="1123023624"/>
        <c:axId val="1123135144"/>
      </c:scatterChart>
      <c:valAx>
        <c:axId val="1123023624"/>
        <c:scaling>
          <c:orientation val="minMax"/>
        </c:scaling>
        <c:delete val="0"/>
        <c:axPos val="b"/>
        <c:title>
          <c:tx>
            <c:rich>
              <a:bodyPr/>
              <a:lstStyle/>
              <a:p>
                <a:pPr>
                  <a:defRPr sz="900" b="0"/>
                </a:pPr>
                <a:r>
                  <a:rPr lang="da-DK" sz="900" b="0"/>
                  <a:t>Skønnet BNP-vækst, pct.</a:t>
                </a:r>
              </a:p>
            </c:rich>
          </c:tx>
          <c:layout>
            <c:manualLayout>
              <c:xMode val="edge"/>
              <c:yMode val="edge"/>
              <c:x val="0.32574471580330744"/>
              <c:y val="0.89463595546229557"/>
            </c:manualLayout>
          </c:layout>
          <c:overlay val="0"/>
        </c:title>
        <c:numFmt formatCode="0" sourceLinked="0"/>
        <c:majorTickMark val="out"/>
        <c:minorTickMark val="none"/>
        <c:tickLblPos val="low"/>
        <c:spPr>
          <a:ln w="9525">
            <a:solidFill>
              <a:srgbClr val="000000"/>
            </a:solidFill>
            <a:prstDash val="solid"/>
          </a:ln>
        </c:spPr>
        <c:txPr>
          <a:bodyPr rot="0" vert="horz"/>
          <a:lstStyle/>
          <a:p>
            <a:pPr>
              <a:defRPr sz="900"/>
            </a:pPr>
            <a:endParaRPr lang="da-DK"/>
          </a:p>
        </c:txPr>
        <c:crossAx val="1123135144"/>
        <c:crosses val="min"/>
        <c:crossBetween val="midCat"/>
      </c:valAx>
      <c:valAx>
        <c:axId val="1123135144"/>
        <c:scaling>
          <c:orientation val="minMax"/>
          <c:max val="6"/>
          <c:min val="-6"/>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sz="900"/>
            </a:pPr>
            <a:endParaRPr lang="da-DK"/>
          </a:p>
        </c:txPr>
        <c:crossAx val="1123023624"/>
        <c:crossesAt val="-6"/>
        <c:crossBetween val="midCat"/>
        <c:majorUnit val="2"/>
      </c:valAx>
      <c:valAx>
        <c:axId val="1122875368"/>
        <c:scaling>
          <c:orientation val="minMax"/>
          <c:max val="6"/>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sz="900"/>
            </a:pPr>
            <a:endParaRPr lang="da-DK"/>
          </a:p>
        </c:txPr>
        <c:crossAx val="1122879632"/>
        <c:crosses val="max"/>
        <c:crossBetween val="between"/>
        <c:majorUnit val="2"/>
      </c:valAx>
      <c:catAx>
        <c:axId val="1122879632"/>
        <c:scaling>
          <c:orientation val="minMax"/>
        </c:scaling>
        <c:delete val="0"/>
        <c:axPos val="b"/>
        <c:numFmt formatCode="0.0" sourceLinked="1"/>
        <c:majorTickMark val="none"/>
        <c:minorTickMark val="none"/>
        <c:tickLblPos val="none"/>
        <c:spPr>
          <a:ln w="9525">
            <a:solidFill>
              <a:srgbClr val="000000"/>
            </a:solidFill>
            <a:prstDash val="solid"/>
          </a:ln>
        </c:spPr>
        <c:txPr>
          <a:bodyPr rot="0" vert="horz"/>
          <a:lstStyle/>
          <a:p>
            <a:pPr>
              <a:defRPr/>
            </a:pPr>
            <a:endParaRPr lang="da-DK"/>
          </a:p>
        </c:txPr>
        <c:crossAx val="1122875368"/>
        <c:crossesAt val="0"/>
        <c:auto val="1"/>
        <c:lblAlgn val="ctr"/>
        <c:lblOffset val="100"/>
        <c:noMultiLvlLbl val="0"/>
      </c:catAx>
      <c:spPr>
        <a:noFill/>
      </c:spPr>
    </c:plotArea>
    <c:plotVisOnly val="1"/>
    <c:dispBlanksAs val="gap"/>
    <c:showDLblsOverMax val="0"/>
  </c:chart>
  <c:spPr>
    <a:noFill/>
    <a:ln w="9525">
      <a:noFill/>
    </a:ln>
  </c:spPr>
  <c:txPr>
    <a:bodyPr/>
    <a:lstStyle/>
    <a:p>
      <a:pPr>
        <a:defRPr sz="12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55271499065928E-2"/>
          <c:y val="9.6998512041939891E-2"/>
          <c:w val="0.91000914229119134"/>
          <c:h val="0.71345974466702189"/>
        </c:manualLayout>
      </c:layout>
      <c:lineChart>
        <c:grouping val="standard"/>
        <c:varyColors val="0"/>
        <c:ser>
          <c:idx val="1"/>
          <c:order val="1"/>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none"/>
          </c:marker>
          <c:cat>
            <c:numRef>
              <c:f>'Slide 7 - Figur 5'!$F$4:$F$45</c:f>
              <c:numCache>
                <c:formatCode>0.0</c:formatCode>
                <c:ptCount val="42"/>
                <c:pt idx="0">
                  <c:v>-1.1000000000000001</c:v>
                </c:pt>
                <c:pt idx="1">
                  <c:v>-0.89999999999999991</c:v>
                </c:pt>
                <c:pt idx="2">
                  <c:v>1.7</c:v>
                </c:pt>
                <c:pt idx="3">
                  <c:v>2.4</c:v>
                </c:pt>
                <c:pt idx="4">
                  <c:v>0.79999999999999982</c:v>
                </c:pt>
                <c:pt idx="5">
                  <c:v>-0.39999999999999991</c:v>
                </c:pt>
                <c:pt idx="6">
                  <c:v>-1.75</c:v>
                </c:pt>
                <c:pt idx="7">
                  <c:v>0.55000000000000004</c:v>
                </c:pt>
                <c:pt idx="8">
                  <c:v>0.35000000000000009</c:v>
                </c:pt>
                <c:pt idx="9">
                  <c:v>0.10000000000000009</c:v>
                </c:pt>
                <c:pt idx="10">
                  <c:v>0</c:v>
                </c:pt>
                <c:pt idx="11">
                  <c:v>-1.2999999999999998</c:v>
                </c:pt>
                <c:pt idx="12">
                  <c:v>-1.4000000000000001</c:v>
                </c:pt>
                <c:pt idx="13">
                  <c:v>1.4000000000000004</c:v>
                </c:pt>
                <c:pt idx="14">
                  <c:v>-1.1000000000000001</c:v>
                </c:pt>
                <c:pt idx="15">
                  <c:v>-0.30000000000000027</c:v>
                </c:pt>
                <c:pt idx="16">
                  <c:v>0.5</c:v>
                </c:pt>
                <c:pt idx="17">
                  <c:v>0.19999999999999973</c:v>
                </c:pt>
                <c:pt idx="18">
                  <c:v>0</c:v>
                </c:pt>
                <c:pt idx="19">
                  <c:v>1.2999999999999998</c:v>
                </c:pt>
                <c:pt idx="20">
                  <c:v>-0.9</c:v>
                </c:pt>
                <c:pt idx="21">
                  <c:v>-9.9999999999999867E-2</c:v>
                </c:pt>
                <c:pt idx="22">
                  <c:v>-1.8</c:v>
                </c:pt>
                <c:pt idx="23">
                  <c:v>-0.10000000000000009</c:v>
                </c:pt>
                <c:pt idx="24">
                  <c:v>1</c:v>
                </c:pt>
                <c:pt idx="25">
                  <c:v>0.80000000000000027</c:v>
                </c:pt>
                <c:pt idx="26">
                  <c:v>-0.40000000000000013</c:v>
                </c:pt>
                <c:pt idx="27">
                  <c:v>-2.6</c:v>
                </c:pt>
                <c:pt idx="28">
                  <c:v>-4.8999999999999995</c:v>
                </c:pt>
                <c:pt idx="29">
                  <c:v>0.8</c:v>
                </c:pt>
                <c:pt idx="30">
                  <c:v>-0.7</c:v>
                </c:pt>
                <c:pt idx="31">
                  <c:v>-1.6</c:v>
                </c:pt>
                <c:pt idx="32">
                  <c:v>-0.79999999999999993</c:v>
                </c:pt>
                <c:pt idx="33">
                  <c:v>-0.60000000000000009</c:v>
                </c:pt>
                <c:pt idx="34">
                  <c:v>-0.19999999999999996</c:v>
                </c:pt>
                <c:pt idx="35">
                  <c:v>-0.79999999999999982</c:v>
                </c:pt>
                <c:pt idx="36">
                  <c:v>0.60000000000000009</c:v>
                </c:pt>
                <c:pt idx="37">
                  <c:v>-0.7</c:v>
                </c:pt>
                <c:pt idx="38">
                  <c:v>0.50000000000000022</c:v>
                </c:pt>
                <c:pt idx="39">
                  <c:v>-4.8</c:v>
                </c:pt>
                <c:pt idx="40">
                  <c:v>1.2999999999999998</c:v>
                </c:pt>
                <c:pt idx="41">
                  <c:v>0.80000000000000027</c:v>
                </c:pt>
              </c:numCache>
            </c:numRef>
          </c:cat>
          <c:val>
            <c:numLit>
              <c:formatCode>General</c:formatCode>
              <c:ptCount val="42"/>
              <c:pt idx="0">
                <c:v>-1.1000000000000001</c:v>
              </c:pt>
              <c:pt idx="1">
                <c:v>-0.89999999999999991</c:v>
              </c:pt>
              <c:pt idx="2">
                <c:v>1.7</c:v>
              </c:pt>
              <c:pt idx="3">
                <c:v>2.4</c:v>
              </c:pt>
              <c:pt idx="4">
                <c:v>0.79999999999999982</c:v>
              </c:pt>
              <c:pt idx="5">
                <c:v>-0.39999999999999991</c:v>
              </c:pt>
              <c:pt idx="6">
                <c:v>-1.75</c:v>
              </c:pt>
              <c:pt idx="7">
                <c:v>0.55000000000000004</c:v>
              </c:pt>
              <c:pt idx="8">
                <c:v>0.35000000000000009</c:v>
              </c:pt>
              <c:pt idx="9">
                <c:v>0.10000000000000009</c:v>
              </c:pt>
              <c:pt idx="10">
                <c:v>0</c:v>
              </c:pt>
              <c:pt idx="11">
                <c:v>-1.2999999999999998</c:v>
              </c:pt>
              <c:pt idx="12">
                <c:v>-1.4000000000000001</c:v>
              </c:pt>
              <c:pt idx="13">
                <c:v>1.4000000000000004</c:v>
              </c:pt>
              <c:pt idx="14">
                <c:v>-1.1000000000000001</c:v>
              </c:pt>
              <c:pt idx="15">
                <c:v>-0.30000000000000027</c:v>
              </c:pt>
              <c:pt idx="16">
                <c:v>0.5</c:v>
              </c:pt>
              <c:pt idx="17">
                <c:v>0.19999999999999973</c:v>
              </c:pt>
              <c:pt idx="18">
                <c:v>0</c:v>
              </c:pt>
              <c:pt idx="19">
                <c:v>1.2999999999999998</c:v>
              </c:pt>
              <c:pt idx="20">
                <c:v>-0.9</c:v>
              </c:pt>
              <c:pt idx="21">
                <c:v>-9.9999999999999867E-2</c:v>
              </c:pt>
              <c:pt idx="22">
                <c:v>-1.8</c:v>
              </c:pt>
              <c:pt idx="23">
                <c:v>-0.10000000000000009</c:v>
              </c:pt>
              <c:pt idx="24">
                <c:v>1</c:v>
              </c:pt>
              <c:pt idx="25">
                <c:v>0.80000000000000027</c:v>
              </c:pt>
              <c:pt idx="26">
                <c:v>-0.40000000000000013</c:v>
              </c:pt>
              <c:pt idx="27">
                <c:v>-2.6</c:v>
              </c:pt>
              <c:pt idx="28">
                <c:v>-4.8999999999999995</c:v>
              </c:pt>
              <c:pt idx="29">
                <c:v>0.8</c:v>
              </c:pt>
              <c:pt idx="30">
                <c:v>-0.7</c:v>
              </c:pt>
              <c:pt idx="31">
                <c:v>-1.6</c:v>
              </c:pt>
              <c:pt idx="32">
                <c:v>-0.79999999999999993</c:v>
              </c:pt>
              <c:pt idx="33">
                <c:v>-0.60000000000000009</c:v>
              </c:pt>
              <c:pt idx="34">
                <c:v>-0.19999999999999996</c:v>
              </c:pt>
              <c:pt idx="35">
                <c:v>-0.79999999999999982</c:v>
              </c:pt>
              <c:pt idx="36">
                <c:v>0.60000000000000009</c:v>
              </c:pt>
              <c:pt idx="37">
                <c:v>-0.7</c:v>
              </c:pt>
              <c:pt idx="38">
                <c:v>0.50000000000000022</c:v>
              </c:pt>
              <c:pt idx="39">
                <c:v>-4.8</c:v>
              </c:pt>
              <c:pt idx="40">
                <c:v>1.2999999999999998</c:v>
              </c:pt>
              <c:pt idx="41">
                <c:v>0.80000000000000027</c:v>
              </c:pt>
            </c:numLit>
          </c:val>
          <c:smooth val="0"/>
          <c:extLst>
            <c:ext xmlns:c16="http://schemas.microsoft.com/office/drawing/2014/chart" uri="{C3380CC4-5D6E-409C-BE32-E72D297353CC}">
              <c16:uniqueId val="{00000000-8F44-4D75-BC7A-49E7D1AA0270}"/>
            </c:ext>
          </c:extLst>
        </c:ser>
        <c:dLbls>
          <c:showLegendKey val="0"/>
          <c:showVal val="0"/>
          <c:showCatName val="0"/>
          <c:showSerName val="0"/>
          <c:showPercent val="0"/>
          <c:showBubbleSize val="0"/>
        </c:dLbls>
        <c:marker val="1"/>
        <c:smooth val="0"/>
        <c:axId val="1015991416"/>
        <c:axId val="1015990104"/>
      </c:lineChart>
      <c:scatterChart>
        <c:scatterStyle val="smoothMarker"/>
        <c:varyColors val="0"/>
        <c:ser>
          <c:idx val="2"/>
          <c:order val="2"/>
          <c:tx>
            <c:v>VerticalLine</c:v>
          </c:tx>
          <c:spPr>
            <a:ln w="6350">
              <a:solidFill>
                <a:srgbClr val="000000"/>
              </a:solidFill>
              <a:prstDash val="solid"/>
            </a:ln>
          </c:spPr>
          <c:marker>
            <c:symbol val="none"/>
          </c:marker>
          <c:xVal>
            <c:numLit>
              <c:formatCode>General</c:formatCode>
              <c:ptCount val="2"/>
              <c:pt idx="0">
                <c:v>0</c:v>
              </c:pt>
              <c:pt idx="1">
                <c:v>0</c:v>
              </c:pt>
            </c:numLit>
          </c:xVal>
          <c:yVal>
            <c:numLit>
              <c:formatCode>General</c:formatCode>
              <c:ptCount val="2"/>
              <c:pt idx="0">
                <c:v>-6</c:v>
              </c:pt>
              <c:pt idx="1">
                <c:v>4</c:v>
              </c:pt>
            </c:numLit>
          </c:yVal>
          <c:smooth val="1"/>
          <c:extLst>
            <c:ext xmlns:c16="http://schemas.microsoft.com/office/drawing/2014/chart" uri="{C3380CC4-5D6E-409C-BE32-E72D297353CC}">
              <c16:uniqueId val="{00000001-8F44-4D75-BC7A-49E7D1AA0270}"/>
            </c:ext>
          </c:extLst>
        </c:ser>
        <c:dLbls>
          <c:showLegendKey val="0"/>
          <c:showVal val="0"/>
          <c:showCatName val="0"/>
          <c:showSerName val="0"/>
          <c:showPercent val="0"/>
          <c:showBubbleSize val="0"/>
        </c:dLbls>
        <c:axId val="1015993384"/>
        <c:axId val="1015986824"/>
      </c:scatterChart>
      <c:scatterChart>
        <c:scatterStyle val="lineMarker"/>
        <c:varyColors val="0"/>
        <c:ser>
          <c:idx val="0"/>
          <c:order val="0"/>
          <c:spPr>
            <a:ln w="28575">
              <a:noFill/>
            </a:ln>
            <a:effectLst/>
          </c:spPr>
          <c:marker>
            <c:symbol val="circle"/>
            <c:size val="7"/>
            <c:spPr>
              <a:solidFill>
                <a:srgbClr val="003096"/>
              </a:solidFill>
              <a:ln w="9525">
                <a:noFill/>
              </a:ln>
            </c:spPr>
          </c:marker>
          <c:trendline>
            <c:trendlineType val="linear"/>
            <c:dispRSqr val="0"/>
            <c:dispEq val="0"/>
          </c:trendline>
          <c:xVal>
            <c:numRef>
              <c:f>'Slide 7 - Figur 5'!$G$4:$G$45</c:f>
              <c:numCache>
                <c:formatCode>0.0</c:formatCode>
                <c:ptCount val="42"/>
                <c:pt idx="0">
                  <c:v>9.9999999999999978E-2</c:v>
                </c:pt>
                <c:pt idx="1">
                  <c:v>-1.1000000000000001</c:v>
                </c:pt>
                <c:pt idx="2">
                  <c:v>-0.89999999999999991</c:v>
                </c:pt>
                <c:pt idx="3">
                  <c:v>1.7</c:v>
                </c:pt>
                <c:pt idx="4">
                  <c:v>2.4</c:v>
                </c:pt>
                <c:pt idx="5">
                  <c:v>0.79999999999999982</c:v>
                </c:pt>
                <c:pt idx="6">
                  <c:v>-0.39999999999999991</c:v>
                </c:pt>
                <c:pt idx="7">
                  <c:v>-1.75</c:v>
                </c:pt>
                <c:pt idx="8">
                  <c:v>0.55000000000000004</c:v>
                </c:pt>
                <c:pt idx="9">
                  <c:v>0.35000000000000009</c:v>
                </c:pt>
                <c:pt idx="10">
                  <c:v>0.10000000000000009</c:v>
                </c:pt>
                <c:pt idx="11">
                  <c:v>0</c:v>
                </c:pt>
                <c:pt idx="12">
                  <c:v>-1.2999999999999998</c:v>
                </c:pt>
                <c:pt idx="13">
                  <c:v>-1.4000000000000001</c:v>
                </c:pt>
                <c:pt idx="14">
                  <c:v>1.4000000000000004</c:v>
                </c:pt>
                <c:pt idx="15">
                  <c:v>-1.1000000000000001</c:v>
                </c:pt>
                <c:pt idx="16">
                  <c:v>-0.30000000000000027</c:v>
                </c:pt>
                <c:pt idx="17">
                  <c:v>0.5</c:v>
                </c:pt>
                <c:pt idx="18">
                  <c:v>0.19999999999999973</c:v>
                </c:pt>
                <c:pt idx="19">
                  <c:v>0</c:v>
                </c:pt>
                <c:pt idx="20">
                  <c:v>1.2999999999999998</c:v>
                </c:pt>
                <c:pt idx="21">
                  <c:v>-0.9</c:v>
                </c:pt>
                <c:pt idx="22">
                  <c:v>-9.9999999999999867E-2</c:v>
                </c:pt>
                <c:pt idx="23">
                  <c:v>-1.8</c:v>
                </c:pt>
                <c:pt idx="24">
                  <c:v>-0.10000000000000009</c:v>
                </c:pt>
                <c:pt idx="25">
                  <c:v>1</c:v>
                </c:pt>
                <c:pt idx="26">
                  <c:v>0.80000000000000027</c:v>
                </c:pt>
                <c:pt idx="27">
                  <c:v>-0.40000000000000013</c:v>
                </c:pt>
                <c:pt idx="28">
                  <c:v>-2.6</c:v>
                </c:pt>
                <c:pt idx="29">
                  <c:v>-4.8999999999999995</c:v>
                </c:pt>
                <c:pt idx="30">
                  <c:v>0.8</c:v>
                </c:pt>
                <c:pt idx="31">
                  <c:v>-0.7</c:v>
                </c:pt>
                <c:pt idx="32">
                  <c:v>-1.6</c:v>
                </c:pt>
                <c:pt idx="33">
                  <c:v>-0.79999999999999993</c:v>
                </c:pt>
                <c:pt idx="34">
                  <c:v>-0.60000000000000009</c:v>
                </c:pt>
                <c:pt idx="35">
                  <c:v>-0.19999999999999996</c:v>
                </c:pt>
                <c:pt idx="36">
                  <c:v>-0.79999999999999982</c:v>
                </c:pt>
                <c:pt idx="37">
                  <c:v>0.60000000000000009</c:v>
                </c:pt>
                <c:pt idx="38">
                  <c:v>-0.7</c:v>
                </c:pt>
                <c:pt idx="39">
                  <c:v>0.50000000000000022</c:v>
                </c:pt>
                <c:pt idx="40">
                  <c:v>-4.8</c:v>
                </c:pt>
                <c:pt idx="41">
                  <c:v>1.2999999999999998</c:v>
                </c:pt>
              </c:numCache>
            </c:numRef>
          </c:xVal>
          <c:yVal>
            <c:numRef>
              <c:f>'Slide 7 - Figur 5'!$F$4:$F$45</c:f>
              <c:numCache>
                <c:formatCode>0.0</c:formatCode>
                <c:ptCount val="42"/>
                <c:pt idx="0">
                  <c:v>-1.1000000000000001</c:v>
                </c:pt>
                <c:pt idx="1">
                  <c:v>-0.89999999999999991</c:v>
                </c:pt>
                <c:pt idx="2">
                  <c:v>1.7</c:v>
                </c:pt>
                <c:pt idx="3">
                  <c:v>2.4</c:v>
                </c:pt>
                <c:pt idx="4">
                  <c:v>0.79999999999999982</c:v>
                </c:pt>
                <c:pt idx="5">
                  <c:v>-0.39999999999999991</c:v>
                </c:pt>
                <c:pt idx="6">
                  <c:v>-1.75</c:v>
                </c:pt>
                <c:pt idx="7">
                  <c:v>0.55000000000000004</c:v>
                </c:pt>
                <c:pt idx="8">
                  <c:v>0.35000000000000009</c:v>
                </c:pt>
                <c:pt idx="9">
                  <c:v>0.10000000000000009</c:v>
                </c:pt>
                <c:pt idx="10">
                  <c:v>0</c:v>
                </c:pt>
                <c:pt idx="11">
                  <c:v>-1.2999999999999998</c:v>
                </c:pt>
                <c:pt idx="12">
                  <c:v>-1.4000000000000001</c:v>
                </c:pt>
                <c:pt idx="13">
                  <c:v>1.4000000000000004</c:v>
                </c:pt>
                <c:pt idx="14">
                  <c:v>-1.1000000000000001</c:v>
                </c:pt>
                <c:pt idx="15">
                  <c:v>-0.30000000000000027</c:v>
                </c:pt>
                <c:pt idx="16">
                  <c:v>0.5</c:v>
                </c:pt>
                <c:pt idx="17">
                  <c:v>0.19999999999999973</c:v>
                </c:pt>
                <c:pt idx="18">
                  <c:v>0</c:v>
                </c:pt>
                <c:pt idx="19">
                  <c:v>1.2999999999999998</c:v>
                </c:pt>
                <c:pt idx="20">
                  <c:v>-0.9</c:v>
                </c:pt>
                <c:pt idx="21">
                  <c:v>-9.9999999999999867E-2</c:v>
                </c:pt>
                <c:pt idx="22">
                  <c:v>-1.8</c:v>
                </c:pt>
                <c:pt idx="23">
                  <c:v>-0.10000000000000009</c:v>
                </c:pt>
                <c:pt idx="24">
                  <c:v>1</c:v>
                </c:pt>
                <c:pt idx="25">
                  <c:v>0.80000000000000027</c:v>
                </c:pt>
                <c:pt idx="26">
                  <c:v>-0.40000000000000013</c:v>
                </c:pt>
                <c:pt idx="27">
                  <c:v>-2.6</c:v>
                </c:pt>
                <c:pt idx="28">
                  <c:v>-4.8999999999999995</c:v>
                </c:pt>
                <c:pt idx="29">
                  <c:v>0.8</c:v>
                </c:pt>
                <c:pt idx="30">
                  <c:v>-0.7</c:v>
                </c:pt>
                <c:pt idx="31">
                  <c:v>-1.6</c:v>
                </c:pt>
                <c:pt idx="32">
                  <c:v>-0.79999999999999993</c:v>
                </c:pt>
                <c:pt idx="33">
                  <c:v>-0.60000000000000009</c:v>
                </c:pt>
                <c:pt idx="34">
                  <c:v>-0.19999999999999996</c:v>
                </c:pt>
                <c:pt idx="35">
                  <c:v>-0.79999999999999982</c:v>
                </c:pt>
                <c:pt idx="36">
                  <c:v>0.60000000000000009</c:v>
                </c:pt>
                <c:pt idx="37">
                  <c:v>-0.7</c:v>
                </c:pt>
                <c:pt idx="38">
                  <c:v>0.50000000000000022</c:v>
                </c:pt>
                <c:pt idx="39">
                  <c:v>-4.8</c:v>
                </c:pt>
                <c:pt idx="40">
                  <c:v>1.2999999999999998</c:v>
                </c:pt>
                <c:pt idx="41">
                  <c:v>0.80000000000000027</c:v>
                </c:pt>
              </c:numCache>
            </c:numRef>
          </c:yVal>
          <c:smooth val="0"/>
          <c:extLst>
            <c:ext xmlns:c16="http://schemas.microsoft.com/office/drawing/2014/chart" uri="{C3380CC4-5D6E-409C-BE32-E72D297353CC}">
              <c16:uniqueId val="{00000002-8F44-4D75-BC7A-49E7D1AA0270}"/>
            </c:ext>
          </c:extLst>
        </c:ser>
        <c:dLbls>
          <c:showLegendKey val="0"/>
          <c:showVal val="0"/>
          <c:showCatName val="0"/>
          <c:showSerName val="0"/>
          <c:showPercent val="0"/>
          <c:showBubbleSize val="0"/>
        </c:dLbls>
        <c:axId val="1015993384"/>
        <c:axId val="1015986824"/>
      </c:scatterChart>
      <c:valAx>
        <c:axId val="1015993384"/>
        <c:scaling>
          <c:orientation val="minMax"/>
        </c:scaling>
        <c:delete val="0"/>
        <c:axPos val="b"/>
        <c:title>
          <c:tx>
            <c:rich>
              <a:bodyPr/>
              <a:lstStyle/>
              <a:p>
                <a:pPr>
                  <a:defRPr b="0"/>
                </a:pPr>
                <a:r>
                  <a:rPr lang="da-DK"/>
                  <a:t>Prognoseafvigelse forrige år, pct.-point</a:t>
                </a:r>
              </a:p>
            </c:rich>
          </c:tx>
          <c:overlay val="0"/>
        </c:title>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015986824"/>
        <c:crosses val="min"/>
        <c:crossBetween val="midCat"/>
      </c:valAx>
      <c:valAx>
        <c:axId val="1015986824"/>
        <c:scaling>
          <c:orientation val="minMax"/>
          <c:max val="4"/>
          <c:min val="-6"/>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15993384"/>
        <c:crossesAt val="-6"/>
        <c:crossBetween val="midCat"/>
        <c:majorUnit val="2"/>
      </c:valAx>
      <c:valAx>
        <c:axId val="1015990104"/>
        <c:scaling>
          <c:orientation val="minMax"/>
          <c:max val="4"/>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15991416"/>
        <c:crosses val="max"/>
        <c:crossBetween val="between"/>
        <c:majorUnit val="2"/>
      </c:valAx>
      <c:catAx>
        <c:axId val="1015991416"/>
        <c:scaling>
          <c:orientation val="minMax"/>
        </c:scaling>
        <c:delete val="0"/>
        <c:axPos val="b"/>
        <c:numFmt formatCode="0.0" sourceLinked="1"/>
        <c:majorTickMark val="none"/>
        <c:minorTickMark val="none"/>
        <c:tickLblPos val="none"/>
        <c:spPr>
          <a:ln w="9525">
            <a:solidFill>
              <a:srgbClr val="000000"/>
            </a:solidFill>
            <a:prstDash val="solid"/>
          </a:ln>
        </c:spPr>
        <c:txPr>
          <a:bodyPr rot="0" vert="horz"/>
          <a:lstStyle/>
          <a:p>
            <a:pPr>
              <a:defRPr/>
            </a:pPr>
            <a:endParaRPr lang="da-DK"/>
          </a:p>
        </c:txPr>
        <c:crossAx val="1015990104"/>
        <c:crossesAt val="0"/>
        <c:auto val="1"/>
        <c:lblAlgn val="ctr"/>
        <c:lblOffset val="100"/>
        <c:noMultiLvlLbl val="0"/>
      </c:catAx>
      <c:spPr>
        <a:noFill/>
      </c:spPr>
    </c:plotArea>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156810185960797E-2"/>
          <c:w val="0.99583333333333335"/>
          <c:h val="0.71858401742335398"/>
        </c:manualLayout>
      </c:layout>
      <c:barChart>
        <c:barDir val="col"/>
        <c:grouping val="clustered"/>
        <c:varyColors val="0"/>
        <c:ser>
          <c:idx val="0"/>
          <c:order val="0"/>
          <c:tx>
            <c:v>Første</c:v>
          </c:tx>
          <c:spPr>
            <a:solidFill>
              <a:srgbClr val="003096"/>
            </a:solidFill>
            <a:ln>
              <a:noFill/>
            </a:ln>
            <a:effectLst/>
            <a:extLst>
              <a:ext uri="{91240B29-F687-4F45-9708-019B960494DF}">
                <a14:hiddenLine xmlns:a14="http://schemas.microsoft.com/office/drawing/2010/main">
                  <a:noFill/>
                </a14:hiddenLine>
              </a:ext>
            </a:extLst>
          </c:spPr>
          <c:invertIfNegative val="0"/>
          <c:val>
            <c:numRef>
              <c:f>'Slide 8 - Figur 6'!$C$20:$C$32</c:f>
              <c:numCache>
                <c:formatCode>0.0</c:formatCode>
                <c:ptCount val="13"/>
                <c:pt idx="0">
                  <c:v>2.1</c:v>
                </c:pt>
                <c:pt idx="1">
                  <c:v>1</c:v>
                </c:pt>
                <c:pt idx="2">
                  <c:v>-0.6</c:v>
                </c:pt>
                <c:pt idx="3">
                  <c:v>0.4</c:v>
                </c:pt>
                <c:pt idx="4">
                  <c:v>1</c:v>
                </c:pt>
                <c:pt idx="5">
                  <c:v>1.2</c:v>
                </c:pt>
                <c:pt idx="6">
                  <c:v>1.1000000000000001</c:v>
                </c:pt>
                <c:pt idx="7">
                  <c:v>1.7000000000000002</c:v>
                </c:pt>
                <c:pt idx="8">
                  <c:v>1.2</c:v>
                </c:pt>
                <c:pt idx="9">
                  <c:v>2.2000000000000002</c:v>
                </c:pt>
                <c:pt idx="10">
                  <c:v>-3.3</c:v>
                </c:pt>
                <c:pt idx="11">
                  <c:v>4.0999999999999996</c:v>
                </c:pt>
                <c:pt idx="12">
                  <c:v>3.6</c:v>
                </c:pt>
              </c:numCache>
            </c:numRef>
          </c:val>
          <c:extLst>
            <c:ext xmlns:c16="http://schemas.microsoft.com/office/drawing/2014/chart" uri="{C3380CC4-5D6E-409C-BE32-E72D297353CC}">
              <c16:uniqueId val="{00000000-831A-401C-A503-06CB789FD72C}"/>
            </c:ext>
          </c:extLst>
        </c:ser>
        <c:ser>
          <c:idx val="1"/>
          <c:order val="1"/>
          <c:tx>
            <c:v>Seneste</c:v>
          </c:tx>
          <c:spPr>
            <a:solidFill>
              <a:srgbClr val="5AA3F7"/>
            </a:solidFill>
            <a:ln>
              <a:noFill/>
            </a:ln>
            <a:effectLst/>
            <a:extLst>
              <a:ext uri="{91240B29-F687-4F45-9708-019B960494DF}">
                <a14:hiddenLine xmlns:a14="http://schemas.microsoft.com/office/drawing/2010/main">
                  <a:noFill/>
                </a14:hiddenLine>
              </a:ext>
            </a:extLst>
          </c:spPr>
          <c:invertIfNegative val="0"/>
          <c:val>
            <c:numRef>
              <c:f>'Slide 8 - Figur 6'!$F$20:$F$32</c:f>
              <c:numCache>
                <c:formatCode>0.0</c:formatCode>
                <c:ptCount val="13"/>
                <c:pt idx="0">
                  <c:v>1.9</c:v>
                </c:pt>
                <c:pt idx="1">
                  <c:v>1.3</c:v>
                </c:pt>
                <c:pt idx="2">
                  <c:v>0.2</c:v>
                </c:pt>
                <c:pt idx="3">
                  <c:v>0.9</c:v>
                </c:pt>
                <c:pt idx="4">
                  <c:v>1.6</c:v>
                </c:pt>
                <c:pt idx="5">
                  <c:v>2.2999999999999998</c:v>
                </c:pt>
                <c:pt idx="6">
                  <c:v>3.2</c:v>
                </c:pt>
                <c:pt idx="7">
                  <c:v>2.8</c:v>
                </c:pt>
                <c:pt idx="8">
                  <c:v>2</c:v>
                </c:pt>
                <c:pt idx="9">
                  <c:v>1.5</c:v>
                </c:pt>
                <c:pt idx="10">
                  <c:v>-2.4</c:v>
                </c:pt>
                <c:pt idx="11">
                  <c:v>6.8</c:v>
                </c:pt>
                <c:pt idx="12">
                  <c:v>2.7</c:v>
                </c:pt>
              </c:numCache>
            </c:numRef>
          </c:val>
          <c:extLst>
            <c:ext xmlns:c16="http://schemas.microsoft.com/office/drawing/2014/chart" uri="{C3380CC4-5D6E-409C-BE32-E72D297353CC}">
              <c16:uniqueId val="{00000001-831A-401C-A503-06CB789FD72C}"/>
            </c:ext>
          </c:extLst>
        </c:ser>
        <c:dLbls>
          <c:showLegendKey val="0"/>
          <c:showVal val="0"/>
          <c:showCatName val="0"/>
          <c:showSerName val="0"/>
          <c:showPercent val="0"/>
          <c:showBubbleSize val="0"/>
        </c:dLbls>
        <c:gapWidth val="150"/>
        <c:axId val="1007010000"/>
        <c:axId val="1007019840"/>
      </c:barChart>
      <c:lineChart>
        <c:grouping val="standard"/>
        <c:varyColors val="0"/>
        <c:ser>
          <c:idx val="2"/>
          <c:order val="2"/>
          <c:tx>
            <c:v>Patent</c:v>
          </c:tx>
          <c:spPr>
            <a:solidFill>
              <a:srgbClr val="B8004C"/>
            </a:solidFill>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square"/>
            <c:size val="7"/>
            <c:spPr>
              <a:pattFill prst="dkDnDiag">
                <a:fgClr>
                  <a:srgbClr val="003096"/>
                </a:fgClr>
                <a:bgClr>
                  <a:schemeClr val="bg1"/>
                </a:bgClr>
              </a:pattFill>
              <a:ln w="25400">
                <a:noFill/>
              </a:ln>
              <a:effectLst/>
              <a:extLst>
                <a:ext uri="{91240B29-F687-4F45-9708-019B960494DF}">
                  <a14:hiddenLine xmlns:a14="http://schemas.microsoft.com/office/drawing/2010/main" w="9525" cap="flat" cmpd="sng" algn="ctr">
                    <a:solidFill>
                      <a:srgbClr val="85909A">
                        <a:shade val="95000"/>
                        <a:satMod val="105000"/>
                      </a:srgbClr>
                    </a:solidFill>
                    <a:prstDash val="solid"/>
                    <a:round/>
                  </a14:hiddenLine>
                </a:ext>
              </a:extLst>
            </c:spPr>
          </c:marker>
          <c:val>
            <c:numRef>
              <c:f>'Slide 8 - Figur 6'!$G$20:$G$32</c:f>
              <c:numCache>
                <c:formatCode>General</c:formatCode>
                <c:ptCount val="13"/>
                <c:pt idx="7" formatCode="0.0">
                  <c:v>1.9000000000000001</c:v>
                </c:pt>
                <c:pt idx="8" formatCode="0.0">
                  <c:v>1.4000000000000001</c:v>
                </c:pt>
              </c:numCache>
            </c:numRef>
          </c:val>
          <c:smooth val="0"/>
          <c:extLst>
            <c:ext xmlns:c16="http://schemas.microsoft.com/office/drawing/2014/chart" uri="{C3380CC4-5D6E-409C-BE32-E72D297353CC}">
              <c16:uniqueId val="{00000002-831A-401C-A503-06CB789FD72C}"/>
            </c:ext>
          </c:extLst>
        </c:ser>
        <c:dLbls>
          <c:showLegendKey val="0"/>
          <c:showVal val="0"/>
          <c:showCatName val="0"/>
          <c:showSerName val="0"/>
          <c:showPercent val="0"/>
          <c:showBubbleSize val="0"/>
        </c:dLbls>
        <c:marker val="1"/>
        <c:smooth val="0"/>
        <c:axId val="1007010000"/>
        <c:axId val="1007019840"/>
      </c:line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val>
            <c:numLit>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Lit>
          </c:val>
          <c:smooth val="0"/>
          <c:extLst>
            <c:ext xmlns:c16="http://schemas.microsoft.com/office/drawing/2014/chart" uri="{C3380CC4-5D6E-409C-BE32-E72D297353CC}">
              <c16:uniqueId val="{00000003-831A-401C-A503-06CB789FD72C}"/>
            </c:ext>
          </c:extLst>
        </c:ser>
        <c:dLbls>
          <c:showLegendKey val="0"/>
          <c:showVal val="0"/>
          <c:showCatName val="0"/>
          <c:showSerName val="0"/>
          <c:showPercent val="0"/>
          <c:showBubbleSize val="0"/>
        </c:dLbls>
        <c:marker val="1"/>
        <c:smooth val="0"/>
        <c:axId val="1007009672"/>
        <c:axId val="1007017872"/>
      </c:lineChart>
      <c:scatterChart>
        <c:scatterStyle val="lineMarker"/>
        <c:varyColors val="0"/>
        <c:ser>
          <c:idx val="4"/>
          <c:order val="4"/>
          <c:tx>
            <c:v>SeriesXAxisCenteredLabels</c:v>
          </c:tx>
          <c:spPr>
            <a:ln w="28575" cap="rnd" cmpd="sng" algn="ctr">
              <a:noFill/>
              <a:prstDash val="solid"/>
              <a:round/>
            </a:ln>
            <a:effectLst/>
            <a:extLst>
              <a:ext uri="{91240B29-F687-4F45-9708-019B960494DF}">
                <a14:hiddenLine xmlns:a14="http://schemas.microsoft.com/office/drawing/2010/main" w="28575" cap="rnd" cmpd="sng" algn="ctr">
                  <a:solidFill>
                    <a:prstClr val="black"/>
                  </a:solidFill>
                  <a:prstDash val="solid"/>
                  <a:round/>
                </a14:hiddenLine>
              </a:ext>
            </a:extLst>
          </c:spPr>
          <c:marker>
            <c:symbol val="none"/>
          </c:marker>
          <c:dPt>
            <c:idx val="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4-831A-401C-A503-06CB789FD72C}"/>
              </c:ext>
            </c:extLst>
          </c:dPt>
          <c:dPt>
            <c:idx val="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5-831A-401C-A503-06CB789FD72C}"/>
              </c:ext>
            </c:extLst>
          </c:dPt>
          <c:dPt>
            <c:idx val="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6-831A-401C-A503-06CB789FD72C}"/>
              </c:ext>
            </c:extLst>
          </c:dPt>
          <c:dPt>
            <c:idx val="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7-831A-401C-A503-06CB789FD72C}"/>
              </c:ext>
            </c:extLst>
          </c:dPt>
          <c:dPt>
            <c:idx val="8"/>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8-831A-401C-A503-06CB789FD72C}"/>
              </c:ext>
            </c:extLst>
          </c:dPt>
          <c:dPt>
            <c:idx val="1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9-831A-401C-A503-06CB789FD72C}"/>
              </c:ext>
            </c:extLst>
          </c:dPt>
          <c:dPt>
            <c:idx val="1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A-831A-401C-A503-06CB789FD72C}"/>
              </c:ext>
            </c:extLst>
          </c:dPt>
          <c:dPt>
            <c:idx val="1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B-831A-401C-A503-06CB789FD72C}"/>
              </c:ext>
            </c:extLst>
          </c:dPt>
          <c:dPt>
            <c:idx val="1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C-831A-401C-A503-06CB789FD72C}"/>
              </c:ext>
            </c:extLst>
          </c:dPt>
          <c:dPt>
            <c:idx val="18"/>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D-831A-401C-A503-06CB789FD72C}"/>
              </c:ext>
            </c:extLst>
          </c:dPt>
          <c:dPt>
            <c:idx val="2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E-831A-401C-A503-06CB789FD72C}"/>
              </c:ext>
            </c:extLst>
          </c:dPt>
          <c:dPt>
            <c:idx val="2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F-831A-401C-A503-06CB789FD72C}"/>
              </c:ext>
            </c:extLst>
          </c:dPt>
          <c:dPt>
            <c:idx val="2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0-831A-401C-A503-06CB789FD72C}"/>
              </c:ext>
            </c:extLst>
          </c:dPt>
          <c:dPt>
            <c:idx val="2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1-831A-401C-A503-06CB789FD72C}"/>
              </c:ext>
            </c:extLst>
          </c:dPt>
          <c:dLbls>
            <c:dLbl>
              <c:idx val="0"/>
              <c:delete val="1"/>
              <c:extLst>
                <c:ext xmlns:c15="http://schemas.microsoft.com/office/drawing/2012/chart" uri="{CE6537A1-D6FC-4f65-9D91-7224C49458BB}"/>
                <c:ext xmlns:c16="http://schemas.microsoft.com/office/drawing/2014/chart" uri="{C3380CC4-5D6E-409C-BE32-E72D297353CC}">
                  <c16:uniqueId val="{00000004-831A-401C-A503-06CB789FD72C}"/>
                </c:ext>
              </c:extLst>
            </c:dLbl>
            <c:dLbl>
              <c:idx val="1"/>
              <c:tx>
                <c:rich>
                  <a:bodyPr/>
                  <a:lstStyle/>
                  <a:p>
                    <a:r>
                      <a:rPr lang="en-US"/>
                      <a:t>2010</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31A-401C-A503-06CB789FD72C}"/>
                </c:ext>
              </c:extLst>
            </c:dLbl>
            <c:dLbl>
              <c:idx val="2"/>
              <c:delete val="1"/>
              <c:extLst>
                <c:ext xmlns:c15="http://schemas.microsoft.com/office/drawing/2012/chart" uri="{CE6537A1-D6FC-4f65-9D91-7224C49458BB}"/>
                <c:ext xmlns:c16="http://schemas.microsoft.com/office/drawing/2014/chart" uri="{C3380CC4-5D6E-409C-BE32-E72D297353CC}">
                  <c16:uniqueId val="{00000005-831A-401C-A503-06CB789FD72C}"/>
                </c:ext>
              </c:extLst>
            </c:dLbl>
            <c:dLbl>
              <c:idx val="3"/>
              <c:delete val="1"/>
              <c:extLst>
                <c:ext xmlns:c15="http://schemas.microsoft.com/office/drawing/2012/chart" uri="{CE6537A1-D6FC-4f65-9D91-7224C49458BB}"/>
                <c:ext xmlns:c16="http://schemas.microsoft.com/office/drawing/2014/chart" uri="{C3380CC4-5D6E-409C-BE32-E72D297353CC}">
                  <c16:uniqueId val="{00000013-831A-401C-A503-06CB789FD72C}"/>
                </c:ext>
              </c:extLst>
            </c:dLbl>
            <c:dLbl>
              <c:idx val="4"/>
              <c:delete val="1"/>
              <c:extLst>
                <c:ext xmlns:c15="http://schemas.microsoft.com/office/drawing/2012/chart" uri="{CE6537A1-D6FC-4f65-9D91-7224C49458BB}"/>
                <c:ext xmlns:c16="http://schemas.microsoft.com/office/drawing/2014/chart" uri="{C3380CC4-5D6E-409C-BE32-E72D297353CC}">
                  <c16:uniqueId val="{00000006-831A-401C-A503-06CB789FD72C}"/>
                </c:ext>
              </c:extLst>
            </c:dLbl>
            <c:dLbl>
              <c:idx val="5"/>
              <c:tx>
                <c:rich>
                  <a:bodyPr/>
                  <a:lstStyle/>
                  <a:p>
                    <a:r>
                      <a:rPr lang="en-US"/>
                      <a:t>2012</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31A-401C-A503-06CB789FD72C}"/>
                </c:ext>
              </c:extLst>
            </c:dLbl>
            <c:dLbl>
              <c:idx val="6"/>
              <c:delete val="1"/>
              <c:extLst>
                <c:ext xmlns:c15="http://schemas.microsoft.com/office/drawing/2012/chart" uri="{CE6537A1-D6FC-4f65-9D91-7224C49458BB}"/>
                <c:ext xmlns:c16="http://schemas.microsoft.com/office/drawing/2014/chart" uri="{C3380CC4-5D6E-409C-BE32-E72D297353CC}">
                  <c16:uniqueId val="{00000007-831A-401C-A503-06CB789FD72C}"/>
                </c:ext>
              </c:extLst>
            </c:dLbl>
            <c:dLbl>
              <c:idx val="7"/>
              <c:delete val="1"/>
              <c:extLst>
                <c:ext xmlns:c15="http://schemas.microsoft.com/office/drawing/2012/chart" uri="{CE6537A1-D6FC-4f65-9D91-7224C49458BB}"/>
                <c:ext xmlns:c16="http://schemas.microsoft.com/office/drawing/2014/chart" uri="{C3380CC4-5D6E-409C-BE32-E72D297353CC}">
                  <c16:uniqueId val="{00000015-831A-401C-A503-06CB789FD72C}"/>
                </c:ext>
              </c:extLst>
            </c:dLbl>
            <c:dLbl>
              <c:idx val="8"/>
              <c:delete val="1"/>
              <c:extLst>
                <c:ext xmlns:c15="http://schemas.microsoft.com/office/drawing/2012/chart" uri="{CE6537A1-D6FC-4f65-9D91-7224C49458BB}"/>
                <c:ext xmlns:c16="http://schemas.microsoft.com/office/drawing/2014/chart" uri="{C3380CC4-5D6E-409C-BE32-E72D297353CC}">
                  <c16:uniqueId val="{00000008-831A-401C-A503-06CB789FD72C}"/>
                </c:ext>
              </c:extLst>
            </c:dLbl>
            <c:dLbl>
              <c:idx val="9"/>
              <c:tx>
                <c:rich>
                  <a:bodyPr/>
                  <a:lstStyle/>
                  <a:p>
                    <a:r>
                      <a:rPr lang="en-US"/>
                      <a:t>2014</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31A-401C-A503-06CB789FD72C}"/>
                </c:ext>
              </c:extLst>
            </c:dLbl>
            <c:dLbl>
              <c:idx val="10"/>
              <c:delete val="1"/>
              <c:extLst>
                <c:ext xmlns:c15="http://schemas.microsoft.com/office/drawing/2012/chart" uri="{CE6537A1-D6FC-4f65-9D91-7224C49458BB}"/>
                <c:ext xmlns:c16="http://schemas.microsoft.com/office/drawing/2014/chart" uri="{C3380CC4-5D6E-409C-BE32-E72D297353CC}">
                  <c16:uniqueId val="{00000009-831A-401C-A503-06CB789FD72C}"/>
                </c:ext>
              </c:extLst>
            </c:dLbl>
            <c:dLbl>
              <c:idx val="11"/>
              <c:delete val="1"/>
              <c:extLst>
                <c:ext xmlns:c15="http://schemas.microsoft.com/office/drawing/2012/chart" uri="{CE6537A1-D6FC-4f65-9D91-7224C49458BB}"/>
                <c:ext xmlns:c16="http://schemas.microsoft.com/office/drawing/2014/chart" uri="{C3380CC4-5D6E-409C-BE32-E72D297353CC}">
                  <c16:uniqueId val="{00000017-831A-401C-A503-06CB789FD72C}"/>
                </c:ext>
              </c:extLst>
            </c:dLbl>
            <c:dLbl>
              <c:idx val="12"/>
              <c:delete val="1"/>
              <c:extLst>
                <c:ext xmlns:c15="http://schemas.microsoft.com/office/drawing/2012/chart" uri="{CE6537A1-D6FC-4f65-9D91-7224C49458BB}"/>
                <c:ext xmlns:c16="http://schemas.microsoft.com/office/drawing/2014/chart" uri="{C3380CC4-5D6E-409C-BE32-E72D297353CC}">
                  <c16:uniqueId val="{0000000A-831A-401C-A503-06CB789FD72C}"/>
                </c:ext>
              </c:extLst>
            </c:dLbl>
            <c:dLbl>
              <c:idx val="13"/>
              <c:tx>
                <c:rich>
                  <a:bodyPr/>
                  <a:lstStyle/>
                  <a:p>
                    <a:r>
                      <a:rPr lang="en-US"/>
                      <a:t>2016</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31A-401C-A503-06CB789FD72C}"/>
                </c:ext>
              </c:extLst>
            </c:dLbl>
            <c:dLbl>
              <c:idx val="14"/>
              <c:delete val="1"/>
              <c:extLst>
                <c:ext xmlns:c15="http://schemas.microsoft.com/office/drawing/2012/chart" uri="{CE6537A1-D6FC-4f65-9D91-7224C49458BB}"/>
                <c:ext xmlns:c16="http://schemas.microsoft.com/office/drawing/2014/chart" uri="{C3380CC4-5D6E-409C-BE32-E72D297353CC}">
                  <c16:uniqueId val="{0000000B-831A-401C-A503-06CB789FD72C}"/>
                </c:ext>
              </c:extLst>
            </c:dLbl>
            <c:dLbl>
              <c:idx val="15"/>
              <c:delete val="1"/>
              <c:extLst>
                <c:ext xmlns:c15="http://schemas.microsoft.com/office/drawing/2012/chart" uri="{CE6537A1-D6FC-4f65-9D91-7224C49458BB}"/>
                <c:ext xmlns:c16="http://schemas.microsoft.com/office/drawing/2014/chart" uri="{C3380CC4-5D6E-409C-BE32-E72D297353CC}">
                  <c16:uniqueId val="{00000019-831A-401C-A503-06CB789FD72C}"/>
                </c:ext>
              </c:extLst>
            </c:dLbl>
            <c:dLbl>
              <c:idx val="16"/>
              <c:delete val="1"/>
              <c:extLst>
                <c:ext xmlns:c15="http://schemas.microsoft.com/office/drawing/2012/chart" uri="{CE6537A1-D6FC-4f65-9D91-7224C49458BB}"/>
                <c:ext xmlns:c16="http://schemas.microsoft.com/office/drawing/2014/chart" uri="{C3380CC4-5D6E-409C-BE32-E72D297353CC}">
                  <c16:uniqueId val="{0000000C-831A-401C-A503-06CB789FD72C}"/>
                </c:ext>
              </c:extLst>
            </c:dLbl>
            <c:dLbl>
              <c:idx val="17"/>
              <c:tx>
                <c:rich>
                  <a:bodyPr/>
                  <a:lstStyle/>
                  <a:p>
                    <a:r>
                      <a:rPr lang="en-US"/>
                      <a:t>2018</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31A-401C-A503-06CB789FD72C}"/>
                </c:ext>
              </c:extLst>
            </c:dLbl>
            <c:dLbl>
              <c:idx val="18"/>
              <c:delete val="1"/>
              <c:extLst>
                <c:ext xmlns:c15="http://schemas.microsoft.com/office/drawing/2012/chart" uri="{CE6537A1-D6FC-4f65-9D91-7224C49458BB}"/>
                <c:ext xmlns:c16="http://schemas.microsoft.com/office/drawing/2014/chart" uri="{C3380CC4-5D6E-409C-BE32-E72D297353CC}">
                  <c16:uniqueId val="{0000000D-831A-401C-A503-06CB789FD72C}"/>
                </c:ext>
              </c:extLst>
            </c:dLbl>
            <c:dLbl>
              <c:idx val="19"/>
              <c:delete val="1"/>
              <c:extLst>
                <c:ext xmlns:c15="http://schemas.microsoft.com/office/drawing/2012/chart" uri="{CE6537A1-D6FC-4f65-9D91-7224C49458BB}"/>
                <c:ext xmlns:c16="http://schemas.microsoft.com/office/drawing/2014/chart" uri="{C3380CC4-5D6E-409C-BE32-E72D297353CC}">
                  <c16:uniqueId val="{0000001B-831A-401C-A503-06CB789FD72C}"/>
                </c:ext>
              </c:extLst>
            </c:dLbl>
            <c:dLbl>
              <c:idx val="20"/>
              <c:delete val="1"/>
              <c:extLst>
                <c:ext xmlns:c15="http://schemas.microsoft.com/office/drawing/2012/chart" uri="{CE6537A1-D6FC-4f65-9D91-7224C49458BB}"/>
                <c:ext xmlns:c16="http://schemas.microsoft.com/office/drawing/2014/chart" uri="{C3380CC4-5D6E-409C-BE32-E72D297353CC}">
                  <c16:uniqueId val="{0000000E-831A-401C-A503-06CB789FD72C}"/>
                </c:ext>
              </c:extLst>
            </c:dLbl>
            <c:dLbl>
              <c:idx val="21"/>
              <c:tx>
                <c:rich>
                  <a:bodyPr/>
                  <a:lstStyle/>
                  <a:p>
                    <a:r>
                      <a:rPr lang="en-US"/>
                      <a:t>2020</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31A-401C-A503-06CB789FD72C}"/>
                </c:ext>
              </c:extLst>
            </c:dLbl>
            <c:dLbl>
              <c:idx val="22"/>
              <c:delete val="1"/>
              <c:extLst>
                <c:ext xmlns:c15="http://schemas.microsoft.com/office/drawing/2012/chart" uri="{CE6537A1-D6FC-4f65-9D91-7224C49458BB}"/>
                <c:ext xmlns:c16="http://schemas.microsoft.com/office/drawing/2014/chart" uri="{C3380CC4-5D6E-409C-BE32-E72D297353CC}">
                  <c16:uniqueId val="{0000000F-831A-401C-A503-06CB789FD72C}"/>
                </c:ext>
              </c:extLst>
            </c:dLbl>
            <c:dLbl>
              <c:idx val="23"/>
              <c:delete val="1"/>
              <c:extLst>
                <c:ext xmlns:c15="http://schemas.microsoft.com/office/drawing/2012/chart" uri="{CE6537A1-D6FC-4f65-9D91-7224C49458BB}"/>
                <c:ext xmlns:c16="http://schemas.microsoft.com/office/drawing/2014/chart" uri="{C3380CC4-5D6E-409C-BE32-E72D297353CC}">
                  <c16:uniqueId val="{0000001D-831A-401C-A503-06CB789FD72C}"/>
                </c:ext>
              </c:extLst>
            </c:dLbl>
            <c:dLbl>
              <c:idx val="24"/>
              <c:delete val="1"/>
              <c:extLst>
                <c:ext xmlns:c15="http://schemas.microsoft.com/office/drawing/2012/chart" uri="{CE6537A1-D6FC-4f65-9D91-7224C49458BB}"/>
                <c:ext xmlns:c16="http://schemas.microsoft.com/office/drawing/2014/chart" uri="{C3380CC4-5D6E-409C-BE32-E72D297353CC}">
                  <c16:uniqueId val="{00000010-831A-401C-A503-06CB789FD72C}"/>
                </c:ext>
              </c:extLst>
            </c:dLbl>
            <c:dLbl>
              <c:idx val="25"/>
              <c:tx>
                <c:rich>
                  <a:bodyPr/>
                  <a:lstStyle/>
                  <a:p>
                    <a:r>
                      <a:rPr lang="en-US"/>
                      <a:t>2022</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31A-401C-A503-06CB789FD72C}"/>
                </c:ext>
              </c:extLst>
            </c:dLbl>
            <c:dLbl>
              <c:idx val="26"/>
              <c:delete val="1"/>
              <c:extLst>
                <c:ext xmlns:c15="http://schemas.microsoft.com/office/drawing/2012/chart" uri="{CE6537A1-D6FC-4f65-9D91-7224C49458BB}"/>
                <c:ext xmlns:c16="http://schemas.microsoft.com/office/drawing/2014/chart" uri="{C3380CC4-5D6E-409C-BE32-E72D297353CC}">
                  <c16:uniqueId val="{00000011-831A-401C-A503-06CB789FD72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xVal>
            <c:numLit>
              <c:formatCode>General</c:formatCode>
              <c:ptCount val="27"/>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13.499000000000001</c:v>
              </c:pt>
            </c:numLit>
          </c:xVal>
          <c:yVal>
            <c:numLit>
              <c:formatCode>General</c:formatCode>
              <c:ptCount val="27"/>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numLit>
          </c:yVal>
          <c:smooth val="0"/>
          <c:extLst>
            <c:ext xmlns:c16="http://schemas.microsoft.com/office/drawing/2014/chart" uri="{C3380CC4-5D6E-409C-BE32-E72D297353CC}">
              <c16:uniqueId val="{0000001F-831A-401C-A503-06CB789FD72C}"/>
            </c:ext>
          </c:extLst>
        </c:ser>
        <c:dLbls>
          <c:showLegendKey val="0"/>
          <c:showVal val="0"/>
          <c:showCatName val="0"/>
          <c:showSerName val="0"/>
          <c:showPercent val="0"/>
          <c:showBubbleSize val="0"/>
        </c:dLbls>
        <c:axId val="1007010000"/>
        <c:axId val="1007019840"/>
      </c:scatterChart>
      <c:catAx>
        <c:axId val="1007010000"/>
        <c:scaling>
          <c:orientation val="minMax"/>
        </c:scaling>
        <c:delete val="0"/>
        <c:axPos val="b"/>
        <c:majorTickMark val="none"/>
        <c:minorTickMark val="none"/>
        <c:tickLblPos val="none"/>
        <c:spPr>
          <a:ln w="9525">
            <a:solidFill>
              <a:srgbClr val="000000"/>
            </a:solidFill>
            <a:prstDash val="solid"/>
          </a:ln>
        </c:spPr>
        <c:txPr>
          <a:bodyPr rot="0" vert="horz"/>
          <a:lstStyle/>
          <a:p>
            <a:pPr>
              <a:defRPr/>
            </a:pPr>
            <a:endParaRPr lang="da-DK"/>
          </a:p>
        </c:txPr>
        <c:crossAx val="1007019840"/>
        <c:crossesAt val="0"/>
        <c:auto val="0"/>
        <c:lblAlgn val="ctr"/>
        <c:lblOffset val="100"/>
        <c:noMultiLvlLbl val="0"/>
      </c:catAx>
      <c:valAx>
        <c:axId val="1007019840"/>
        <c:scaling>
          <c:orientation val="minMax"/>
          <c:max val="7"/>
          <c:min val="-4"/>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07010000"/>
        <c:crosses val="autoZero"/>
        <c:crossBetween val="between"/>
        <c:majorUnit val="1"/>
      </c:valAx>
      <c:valAx>
        <c:axId val="1007017872"/>
        <c:scaling>
          <c:orientation val="minMax"/>
          <c:max val="7"/>
          <c:min val="-4"/>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07009672"/>
        <c:crosses val="max"/>
        <c:crossBetween val="between"/>
        <c:majorUnit val="1"/>
      </c:valAx>
      <c:catAx>
        <c:axId val="1007009672"/>
        <c:scaling>
          <c:orientation val="minMax"/>
        </c:scaling>
        <c:delete val="0"/>
        <c:axPos val="b"/>
        <c:majorTickMark val="none"/>
        <c:minorTickMark val="none"/>
        <c:tickLblPos val="none"/>
        <c:spPr>
          <a:ln w="9525">
            <a:solidFill>
              <a:srgbClr val="000000"/>
            </a:solidFill>
            <a:prstDash val="solid"/>
          </a:ln>
        </c:spPr>
        <c:txPr>
          <a:bodyPr rot="0" vert="horz"/>
          <a:lstStyle/>
          <a:p>
            <a:pPr>
              <a:defRPr/>
            </a:pPr>
            <a:endParaRPr lang="da-DK"/>
          </a:p>
        </c:txPr>
        <c:crossAx val="1007017872"/>
        <c:crosses val="min"/>
        <c:auto val="1"/>
        <c:lblAlgn val="ctr"/>
        <c:lblOffset val="100"/>
        <c:noMultiLvlLbl val="0"/>
      </c:catAx>
      <c:spPr>
        <a:noFill/>
      </c:spPr>
    </c:plotArea>
    <c:legend>
      <c:legendPos val="b"/>
      <c:legendEntry>
        <c:idx val="3"/>
        <c:delete val="1"/>
      </c:legendEntry>
      <c:legendEntry>
        <c:idx val="4"/>
        <c:delete val="1"/>
      </c:legendEntry>
      <c:layout>
        <c:manualLayout>
          <c:xMode val="edge"/>
          <c:yMode val="edge"/>
          <c:x val="0"/>
          <c:y val="0.85152270261934893"/>
          <c:w val="0.99804646268748454"/>
          <c:h val="0.11395842860333294"/>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7.8593734293851567E-2"/>
          <c:w val="0.99583333333333335"/>
          <c:h val="0.70457128497235721"/>
        </c:manualLayout>
      </c:layout>
      <c:barChart>
        <c:barDir val="col"/>
        <c:grouping val="clustered"/>
        <c:varyColors val="0"/>
        <c:ser>
          <c:idx val="0"/>
          <c:order val="0"/>
          <c:tx>
            <c:v>Første</c:v>
          </c:tx>
          <c:spPr>
            <a:solidFill>
              <a:srgbClr val="003096"/>
            </a:solidFill>
            <a:ln>
              <a:noFill/>
            </a:ln>
            <a:effectLst/>
            <a:extLst>
              <a:ext uri="{91240B29-F687-4F45-9708-019B960494DF}">
                <a14:hiddenLine xmlns:a14="http://schemas.microsoft.com/office/drawing/2010/main">
                  <a:noFill/>
                </a14:hiddenLine>
              </a:ext>
            </a:extLst>
          </c:spPr>
          <c:invertIfNegative val="0"/>
          <c:val>
            <c:numRef>
              <c:f>'Slide 9 - Figur 7'!$F$4:$F$16</c:f>
              <c:numCache>
                <c:formatCode>0.0</c:formatCode>
                <c:ptCount val="13"/>
                <c:pt idx="0">
                  <c:v>0.8</c:v>
                </c:pt>
                <c:pt idx="1">
                  <c:v>-0.7</c:v>
                </c:pt>
                <c:pt idx="2">
                  <c:v>-1.6</c:v>
                </c:pt>
                <c:pt idx="3">
                  <c:v>-0.79999999999999993</c:v>
                </c:pt>
                <c:pt idx="4">
                  <c:v>-0.60000000000000009</c:v>
                </c:pt>
                <c:pt idx="5">
                  <c:v>-0.19999999999999996</c:v>
                </c:pt>
                <c:pt idx="6">
                  <c:v>-0.79999999999999982</c:v>
                </c:pt>
                <c:pt idx="7">
                  <c:v>0.60000000000000009</c:v>
                </c:pt>
                <c:pt idx="8">
                  <c:v>-0.7</c:v>
                </c:pt>
                <c:pt idx="9">
                  <c:v>0.50000000000000022</c:v>
                </c:pt>
                <c:pt idx="10">
                  <c:v>-4.8</c:v>
                </c:pt>
                <c:pt idx="11">
                  <c:v>1.2999999999999998</c:v>
                </c:pt>
                <c:pt idx="12">
                  <c:v>0.80000000000000027</c:v>
                </c:pt>
              </c:numCache>
            </c:numRef>
          </c:val>
          <c:extLst>
            <c:ext xmlns:c16="http://schemas.microsoft.com/office/drawing/2014/chart" uri="{C3380CC4-5D6E-409C-BE32-E72D297353CC}">
              <c16:uniqueId val="{00000000-3735-44F2-BC1A-C74F0E3089F4}"/>
            </c:ext>
          </c:extLst>
        </c:ser>
        <c:ser>
          <c:idx val="1"/>
          <c:order val="1"/>
          <c:tx>
            <c:v>Seneste</c:v>
          </c:tx>
          <c:spPr>
            <a:solidFill>
              <a:srgbClr val="5AA3F7"/>
            </a:solidFill>
            <a:ln>
              <a:noFill/>
            </a:ln>
            <a:effectLst/>
            <a:extLst>
              <a:ext uri="{91240B29-F687-4F45-9708-019B960494DF}">
                <a14:hiddenLine xmlns:a14="http://schemas.microsoft.com/office/drawing/2010/main">
                  <a:noFill/>
                </a14:hiddenLine>
              </a:ext>
            </a:extLst>
          </c:spPr>
          <c:invertIfNegative val="0"/>
          <c:val>
            <c:numRef>
              <c:f>'Slide 9 - Figur 7'!$G$4:$G$16</c:f>
              <c:numCache>
                <c:formatCode>0.0</c:formatCode>
                <c:ptCount val="13"/>
                <c:pt idx="0">
                  <c:v>0.59999999999999987</c:v>
                </c:pt>
                <c:pt idx="1">
                  <c:v>-0.39999999999999991</c:v>
                </c:pt>
                <c:pt idx="2">
                  <c:v>-0.8</c:v>
                </c:pt>
                <c:pt idx="3">
                  <c:v>-0.29999999999999993</c:v>
                </c:pt>
                <c:pt idx="4">
                  <c:v>0</c:v>
                </c:pt>
                <c:pt idx="5">
                  <c:v>0.89999999999999991</c:v>
                </c:pt>
                <c:pt idx="6">
                  <c:v>1.3000000000000003</c:v>
                </c:pt>
                <c:pt idx="7">
                  <c:v>1.2999999999999998</c:v>
                </c:pt>
                <c:pt idx="8">
                  <c:v>0.10000000000000009</c:v>
                </c:pt>
                <c:pt idx="9">
                  <c:v>-0.19999999999999996</c:v>
                </c:pt>
                <c:pt idx="10">
                  <c:v>-3.9</c:v>
                </c:pt>
                <c:pt idx="11">
                  <c:v>4</c:v>
                </c:pt>
                <c:pt idx="12">
                  <c:v>-9.9999999999999645E-2</c:v>
                </c:pt>
              </c:numCache>
            </c:numRef>
          </c:val>
          <c:extLst>
            <c:ext xmlns:c16="http://schemas.microsoft.com/office/drawing/2014/chart" uri="{C3380CC4-5D6E-409C-BE32-E72D297353CC}">
              <c16:uniqueId val="{00000001-3735-44F2-BC1A-C74F0E3089F4}"/>
            </c:ext>
          </c:extLst>
        </c:ser>
        <c:dLbls>
          <c:showLegendKey val="0"/>
          <c:showVal val="0"/>
          <c:showCatName val="0"/>
          <c:showSerName val="0"/>
          <c:showPercent val="0"/>
          <c:showBubbleSize val="0"/>
        </c:dLbls>
        <c:gapWidth val="150"/>
        <c:axId val="1112244200"/>
        <c:axId val="1112243216"/>
      </c:barChart>
      <c:lineChart>
        <c:grouping val="standard"/>
        <c:varyColors val="0"/>
        <c:ser>
          <c:idx val="2"/>
          <c:order val="2"/>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none"/>
          </c:marker>
          <c:val>
            <c:numLit>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Lit>
          </c:val>
          <c:smooth val="0"/>
          <c:extLst>
            <c:ext xmlns:c16="http://schemas.microsoft.com/office/drawing/2014/chart" uri="{C3380CC4-5D6E-409C-BE32-E72D297353CC}">
              <c16:uniqueId val="{00000002-3735-44F2-BC1A-C74F0E3089F4}"/>
            </c:ext>
          </c:extLst>
        </c:ser>
        <c:dLbls>
          <c:showLegendKey val="0"/>
          <c:showVal val="0"/>
          <c:showCatName val="0"/>
          <c:showSerName val="0"/>
          <c:showPercent val="0"/>
          <c:showBubbleSize val="0"/>
        </c:dLbls>
        <c:marker val="1"/>
        <c:smooth val="0"/>
        <c:axId val="1112244528"/>
        <c:axId val="1112243872"/>
      </c:lineChart>
      <c:scatterChart>
        <c:scatterStyle val="lineMarker"/>
        <c:varyColors val="0"/>
        <c:ser>
          <c:idx val="3"/>
          <c:order val="3"/>
          <c:tx>
            <c:v>SeriesXAxisCenteredLabels</c:v>
          </c:tx>
          <c:spPr>
            <a:ln w="28575" cap="rnd" cmpd="sng" algn="ctr">
              <a:noFill/>
              <a:prstDash val="solid"/>
              <a:round/>
            </a:ln>
            <a:effectLst/>
            <a:extLst>
              <a:ext uri="{91240B29-F687-4F45-9708-019B960494DF}">
                <a14:hiddenLine xmlns:a14="http://schemas.microsoft.com/office/drawing/2010/main" w="28575" cap="rnd" cmpd="sng" algn="ctr">
                  <a:solidFill>
                    <a:prstClr val="black"/>
                  </a:solidFill>
                  <a:prstDash val="solid"/>
                  <a:round/>
                </a14:hiddenLine>
              </a:ext>
            </a:extLst>
          </c:spPr>
          <c:marker>
            <c:symbol val="none"/>
          </c:marker>
          <c:dPt>
            <c:idx val="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3-3735-44F2-BC1A-C74F0E3089F4}"/>
              </c:ext>
            </c:extLst>
          </c:dPt>
          <c:dPt>
            <c:idx val="1"/>
            <c:bubble3D val="0"/>
            <c:extLst>
              <c:ext xmlns:c16="http://schemas.microsoft.com/office/drawing/2014/chart" uri="{C3380CC4-5D6E-409C-BE32-E72D297353CC}">
                <c16:uniqueId val="{00000004-3735-44F2-BC1A-C74F0E3089F4}"/>
              </c:ext>
            </c:extLst>
          </c:dPt>
          <c:dPt>
            <c:idx val="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5-3735-44F2-BC1A-C74F0E3089F4}"/>
              </c:ext>
            </c:extLst>
          </c:dPt>
          <c:dPt>
            <c:idx val="3"/>
            <c:bubble3D val="0"/>
            <c:extLst>
              <c:ext xmlns:c16="http://schemas.microsoft.com/office/drawing/2014/chart" uri="{C3380CC4-5D6E-409C-BE32-E72D297353CC}">
                <c16:uniqueId val="{00000006-3735-44F2-BC1A-C74F0E3089F4}"/>
              </c:ext>
            </c:extLst>
          </c:dPt>
          <c:dPt>
            <c:idx val="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7-3735-44F2-BC1A-C74F0E3089F4}"/>
              </c:ext>
            </c:extLst>
          </c:dPt>
          <c:dPt>
            <c:idx val="5"/>
            <c:bubble3D val="0"/>
            <c:extLst>
              <c:ext xmlns:c16="http://schemas.microsoft.com/office/drawing/2014/chart" uri="{C3380CC4-5D6E-409C-BE32-E72D297353CC}">
                <c16:uniqueId val="{00000008-3735-44F2-BC1A-C74F0E3089F4}"/>
              </c:ext>
            </c:extLst>
          </c:dPt>
          <c:dPt>
            <c:idx val="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9-3735-44F2-BC1A-C74F0E3089F4}"/>
              </c:ext>
            </c:extLst>
          </c:dPt>
          <c:dPt>
            <c:idx val="7"/>
            <c:bubble3D val="0"/>
            <c:extLst>
              <c:ext xmlns:c16="http://schemas.microsoft.com/office/drawing/2014/chart" uri="{C3380CC4-5D6E-409C-BE32-E72D297353CC}">
                <c16:uniqueId val="{0000000A-3735-44F2-BC1A-C74F0E3089F4}"/>
              </c:ext>
            </c:extLst>
          </c:dPt>
          <c:dPt>
            <c:idx val="8"/>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B-3735-44F2-BC1A-C74F0E3089F4}"/>
              </c:ext>
            </c:extLst>
          </c:dPt>
          <c:dPt>
            <c:idx val="9"/>
            <c:bubble3D val="0"/>
            <c:extLst>
              <c:ext xmlns:c16="http://schemas.microsoft.com/office/drawing/2014/chart" uri="{C3380CC4-5D6E-409C-BE32-E72D297353CC}">
                <c16:uniqueId val="{0000000C-3735-44F2-BC1A-C74F0E3089F4}"/>
              </c:ext>
            </c:extLst>
          </c:dPt>
          <c:dPt>
            <c:idx val="1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D-3735-44F2-BC1A-C74F0E3089F4}"/>
              </c:ext>
            </c:extLst>
          </c:dPt>
          <c:dPt>
            <c:idx val="11"/>
            <c:bubble3D val="0"/>
            <c:extLst>
              <c:ext xmlns:c16="http://schemas.microsoft.com/office/drawing/2014/chart" uri="{C3380CC4-5D6E-409C-BE32-E72D297353CC}">
                <c16:uniqueId val="{0000000E-3735-44F2-BC1A-C74F0E3089F4}"/>
              </c:ext>
            </c:extLst>
          </c:dPt>
          <c:dPt>
            <c:idx val="1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F-3735-44F2-BC1A-C74F0E3089F4}"/>
              </c:ext>
            </c:extLst>
          </c:dPt>
          <c:dPt>
            <c:idx val="13"/>
            <c:bubble3D val="0"/>
            <c:extLst>
              <c:ext xmlns:c16="http://schemas.microsoft.com/office/drawing/2014/chart" uri="{C3380CC4-5D6E-409C-BE32-E72D297353CC}">
                <c16:uniqueId val="{00000010-3735-44F2-BC1A-C74F0E3089F4}"/>
              </c:ext>
            </c:extLst>
          </c:dPt>
          <c:dPt>
            <c:idx val="1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1-3735-44F2-BC1A-C74F0E3089F4}"/>
              </c:ext>
            </c:extLst>
          </c:dPt>
          <c:dPt>
            <c:idx val="15"/>
            <c:bubble3D val="0"/>
            <c:extLst>
              <c:ext xmlns:c16="http://schemas.microsoft.com/office/drawing/2014/chart" uri="{C3380CC4-5D6E-409C-BE32-E72D297353CC}">
                <c16:uniqueId val="{00000012-3735-44F2-BC1A-C74F0E3089F4}"/>
              </c:ext>
            </c:extLst>
          </c:dPt>
          <c:dPt>
            <c:idx val="1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3-3735-44F2-BC1A-C74F0E3089F4}"/>
              </c:ext>
            </c:extLst>
          </c:dPt>
          <c:dPt>
            <c:idx val="17"/>
            <c:bubble3D val="0"/>
            <c:extLst>
              <c:ext xmlns:c16="http://schemas.microsoft.com/office/drawing/2014/chart" uri="{C3380CC4-5D6E-409C-BE32-E72D297353CC}">
                <c16:uniqueId val="{00000014-3735-44F2-BC1A-C74F0E3089F4}"/>
              </c:ext>
            </c:extLst>
          </c:dPt>
          <c:dPt>
            <c:idx val="18"/>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5-3735-44F2-BC1A-C74F0E3089F4}"/>
              </c:ext>
            </c:extLst>
          </c:dPt>
          <c:dPt>
            <c:idx val="19"/>
            <c:bubble3D val="0"/>
            <c:extLst>
              <c:ext xmlns:c16="http://schemas.microsoft.com/office/drawing/2014/chart" uri="{C3380CC4-5D6E-409C-BE32-E72D297353CC}">
                <c16:uniqueId val="{00000016-3735-44F2-BC1A-C74F0E3089F4}"/>
              </c:ext>
            </c:extLst>
          </c:dPt>
          <c:dPt>
            <c:idx val="2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7-3735-44F2-BC1A-C74F0E3089F4}"/>
              </c:ext>
            </c:extLst>
          </c:dPt>
          <c:dPt>
            <c:idx val="21"/>
            <c:bubble3D val="0"/>
            <c:extLst>
              <c:ext xmlns:c16="http://schemas.microsoft.com/office/drawing/2014/chart" uri="{C3380CC4-5D6E-409C-BE32-E72D297353CC}">
                <c16:uniqueId val="{00000018-3735-44F2-BC1A-C74F0E3089F4}"/>
              </c:ext>
            </c:extLst>
          </c:dPt>
          <c:dPt>
            <c:idx val="2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9-3735-44F2-BC1A-C74F0E3089F4}"/>
              </c:ext>
            </c:extLst>
          </c:dPt>
          <c:dPt>
            <c:idx val="23"/>
            <c:bubble3D val="0"/>
            <c:extLst>
              <c:ext xmlns:c16="http://schemas.microsoft.com/office/drawing/2014/chart" uri="{C3380CC4-5D6E-409C-BE32-E72D297353CC}">
                <c16:uniqueId val="{0000001A-3735-44F2-BC1A-C74F0E3089F4}"/>
              </c:ext>
            </c:extLst>
          </c:dPt>
          <c:dPt>
            <c:idx val="2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B-3735-44F2-BC1A-C74F0E3089F4}"/>
              </c:ext>
            </c:extLst>
          </c:dPt>
          <c:dPt>
            <c:idx val="25"/>
            <c:bubble3D val="0"/>
            <c:extLst>
              <c:ext xmlns:c16="http://schemas.microsoft.com/office/drawing/2014/chart" uri="{C3380CC4-5D6E-409C-BE32-E72D297353CC}">
                <c16:uniqueId val="{0000001C-3735-44F2-BC1A-C74F0E3089F4}"/>
              </c:ext>
            </c:extLst>
          </c:dPt>
          <c:dPt>
            <c:idx val="2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D-3735-44F2-BC1A-C74F0E3089F4}"/>
              </c:ext>
            </c:extLst>
          </c:dPt>
          <c:dLbls>
            <c:dLbl>
              <c:idx val="0"/>
              <c:delete val="1"/>
              <c:extLst>
                <c:ext xmlns:c15="http://schemas.microsoft.com/office/drawing/2012/chart" uri="{CE6537A1-D6FC-4f65-9D91-7224C49458BB}"/>
                <c:ext xmlns:c16="http://schemas.microsoft.com/office/drawing/2014/chart" uri="{C3380CC4-5D6E-409C-BE32-E72D297353CC}">
                  <c16:uniqueId val="{00000003-3735-44F2-BC1A-C74F0E3089F4}"/>
                </c:ext>
              </c:extLst>
            </c:dLbl>
            <c:dLbl>
              <c:idx val="1"/>
              <c:tx>
                <c:rich>
                  <a:bodyPr/>
                  <a:lstStyle/>
                  <a:p>
                    <a:r>
                      <a:rPr lang="en-US"/>
                      <a:t>2010</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35-44F2-BC1A-C74F0E3089F4}"/>
                </c:ext>
              </c:extLst>
            </c:dLbl>
            <c:dLbl>
              <c:idx val="2"/>
              <c:delete val="1"/>
              <c:extLst>
                <c:ext xmlns:c15="http://schemas.microsoft.com/office/drawing/2012/chart" uri="{CE6537A1-D6FC-4f65-9D91-7224C49458BB}"/>
                <c:ext xmlns:c16="http://schemas.microsoft.com/office/drawing/2014/chart" uri="{C3380CC4-5D6E-409C-BE32-E72D297353CC}">
                  <c16:uniqueId val="{00000005-3735-44F2-BC1A-C74F0E3089F4}"/>
                </c:ext>
              </c:extLst>
            </c:dLbl>
            <c:dLbl>
              <c:idx val="3"/>
              <c:delete val="1"/>
              <c:extLst>
                <c:ext xmlns:c15="http://schemas.microsoft.com/office/drawing/2012/chart" uri="{CE6537A1-D6FC-4f65-9D91-7224C49458BB}"/>
                <c:ext xmlns:c16="http://schemas.microsoft.com/office/drawing/2014/chart" uri="{C3380CC4-5D6E-409C-BE32-E72D297353CC}">
                  <c16:uniqueId val="{00000006-3735-44F2-BC1A-C74F0E3089F4}"/>
                </c:ext>
              </c:extLst>
            </c:dLbl>
            <c:dLbl>
              <c:idx val="4"/>
              <c:delete val="1"/>
              <c:extLst>
                <c:ext xmlns:c15="http://schemas.microsoft.com/office/drawing/2012/chart" uri="{CE6537A1-D6FC-4f65-9D91-7224C49458BB}"/>
                <c:ext xmlns:c16="http://schemas.microsoft.com/office/drawing/2014/chart" uri="{C3380CC4-5D6E-409C-BE32-E72D297353CC}">
                  <c16:uniqueId val="{00000007-3735-44F2-BC1A-C74F0E3089F4}"/>
                </c:ext>
              </c:extLst>
            </c:dLbl>
            <c:dLbl>
              <c:idx val="5"/>
              <c:tx>
                <c:rich>
                  <a:bodyPr/>
                  <a:lstStyle/>
                  <a:p>
                    <a:r>
                      <a:rPr lang="en-US"/>
                      <a:t>2012</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35-44F2-BC1A-C74F0E3089F4}"/>
                </c:ext>
              </c:extLst>
            </c:dLbl>
            <c:dLbl>
              <c:idx val="6"/>
              <c:delete val="1"/>
              <c:extLst>
                <c:ext xmlns:c15="http://schemas.microsoft.com/office/drawing/2012/chart" uri="{CE6537A1-D6FC-4f65-9D91-7224C49458BB}"/>
                <c:ext xmlns:c16="http://schemas.microsoft.com/office/drawing/2014/chart" uri="{C3380CC4-5D6E-409C-BE32-E72D297353CC}">
                  <c16:uniqueId val="{00000009-3735-44F2-BC1A-C74F0E3089F4}"/>
                </c:ext>
              </c:extLst>
            </c:dLbl>
            <c:dLbl>
              <c:idx val="7"/>
              <c:delete val="1"/>
              <c:extLst>
                <c:ext xmlns:c15="http://schemas.microsoft.com/office/drawing/2012/chart" uri="{CE6537A1-D6FC-4f65-9D91-7224C49458BB}"/>
                <c:ext xmlns:c16="http://schemas.microsoft.com/office/drawing/2014/chart" uri="{C3380CC4-5D6E-409C-BE32-E72D297353CC}">
                  <c16:uniqueId val="{0000000A-3735-44F2-BC1A-C74F0E3089F4}"/>
                </c:ext>
              </c:extLst>
            </c:dLbl>
            <c:dLbl>
              <c:idx val="8"/>
              <c:delete val="1"/>
              <c:extLst>
                <c:ext xmlns:c15="http://schemas.microsoft.com/office/drawing/2012/chart" uri="{CE6537A1-D6FC-4f65-9D91-7224C49458BB}"/>
                <c:ext xmlns:c16="http://schemas.microsoft.com/office/drawing/2014/chart" uri="{C3380CC4-5D6E-409C-BE32-E72D297353CC}">
                  <c16:uniqueId val="{0000000B-3735-44F2-BC1A-C74F0E3089F4}"/>
                </c:ext>
              </c:extLst>
            </c:dLbl>
            <c:dLbl>
              <c:idx val="9"/>
              <c:tx>
                <c:rich>
                  <a:bodyPr/>
                  <a:lstStyle/>
                  <a:p>
                    <a:r>
                      <a:rPr lang="en-US"/>
                      <a:t>2014</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35-44F2-BC1A-C74F0E3089F4}"/>
                </c:ext>
              </c:extLst>
            </c:dLbl>
            <c:dLbl>
              <c:idx val="10"/>
              <c:delete val="1"/>
              <c:extLst>
                <c:ext xmlns:c15="http://schemas.microsoft.com/office/drawing/2012/chart" uri="{CE6537A1-D6FC-4f65-9D91-7224C49458BB}"/>
                <c:ext xmlns:c16="http://schemas.microsoft.com/office/drawing/2014/chart" uri="{C3380CC4-5D6E-409C-BE32-E72D297353CC}">
                  <c16:uniqueId val="{0000000D-3735-44F2-BC1A-C74F0E3089F4}"/>
                </c:ext>
              </c:extLst>
            </c:dLbl>
            <c:dLbl>
              <c:idx val="11"/>
              <c:delete val="1"/>
              <c:extLst>
                <c:ext xmlns:c15="http://schemas.microsoft.com/office/drawing/2012/chart" uri="{CE6537A1-D6FC-4f65-9D91-7224C49458BB}"/>
                <c:ext xmlns:c16="http://schemas.microsoft.com/office/drawing/2014/chart" uri="{C3380CC4-5D6E-409C-BE32-E72D297353CC}">
                  <c16:uniqueId val="{0000000E-3735-44F2-BC1A-C74F0E3089F4}"/>
                </c:ext>
              </c:extLst>
            </c:dLbl>
            <c:dLbl>
              <c:idx val="12"/>
              <c:delete val="1"/>
              <c:extLst>
                <c:ext xmlns:c15="http://schemas.microsoft.com/office/drawing/2012/chart" uri="{CE6537A1-D6FC-4f65-9D91-7224C49458BB}"/>
                <c:ext xmlns:c16="http://schemas.microsoft.com/office/drawing/2014/chart" uri="{C3380CC4-5D6E-409C-BE32-E72D297353CC}">
                  <c16:uniqueId val="{0000000F-3735-44F2-BC1A-C74F0E3089F4}"/>
                </c:ext>
              </c:extLst>
            </c:dLbl>
            <c:dLbl>
              <c:idx val="13"/>
              <c:tx>
                <c:rich>
                  <a:bodyPr/>
                  <a:lstStyle/>
                  <a:p>
                    <a:r>
                      <a:rPr lang="en-US"/>
                      <a:t>2016</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5-44F2-BC1A-C74F0E3089F4}"/>
                </c:ext>
              </c:extLst>
            </c:dLbl>
            <c:dLbl>
              <c:idx val="14"/>
              <c:delete val="1"/>
              <c:extLst>
                <c:ext xmlns:c15="http://schemas.microsoft.com/office/drawing/2012/chart" uri="{CE6537A1-D6FC-4f65-9D91-7224C49458BB}"/>
                <c:ext xmlns:c16="http://schemas.microsoft.com/office/drawing/2014/chart" uri="{C3380CC4-5D6E-409C-BE32-E72D297353CC}">
                  <c16:uniqueId val="{00000011-3735-44F2-BC1A-C74F0E3089F4}"/>
                </c:ext>
              </c:extLst>
            </c:dLbl>
            <c:dLbl>
              <c:idx val="15"/>
              <c:delete val="1"/>
              <c:extLst>
                <c:ext xmlns:c15="http://schemas.microsoft.com/office/drawing/2012/chart" uri="{CE6537A1-D6FC-4f65-9D91-7224C49458BB}"/>
                <c:ext xmlns:c16="http://schemas.microsoft.com/office/drawing/2014/chart" uri="{C3380CC4-5D6E-409C-BE32-E72D297353CC}">
                  <c16:uniqueId val="{00000012-3735-44F2-BC1A-C74F0E3089F4}"/>
                </c:ext>
              </c:extLst>
            </c:dLbl>
            <c:dLbl>
              <c:idx val="16"/>
              <c:delete val="1"/>
              <c:extLst>
                <c:ext xmlns:c15="http://schemas.microsoft.com/office/drawing/2012/chart" uri="{CE6537A1-D6FC-4f65-9D91-7224C49458BB}"/>
                <c:ext xmlns:c16="http://schemas.microsoft.com/office/drawing/2014/chart" uri="{C3380CC4-5D6E-409C-BE32-E72D297353CC}">
                  <c16:uniqueId val="{00000013-3735-44F2-BC1A-C74F0E3089F4}"/>
                </c:ext>
              </c:extLst>
            </c:dLbl>
            <c:dLbl>
              <c:idx val="17"/>
              <c:tx>
                <c:rich>
                  <a:bodyPr/>
                  <a:lstStyle/>
                  <a:p>
                    <a:r>
                      <a:rPr lang="en-US"/>
                      <a:t>2018</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735-44F2-BC1A-C74F0E3089F4}"/>
                </c:ext>
              </c:extLst>
            </c:dLbl>
            <c:dLbl>
              <c:idx val="18"/>
              <c:delete val="1"/>
              <c:extLst>
                <c:ext xmlns:c15="http://schemas.microsoft.com/office/drawing/2012/chart" uri="{CE6537A1-D6FC-4f65-9D91-7224C49458BB}"/>
                <c:ext xmlns:c16="http://schemas.microsoft.com/office/drawing/2014/chart" uri="{C3380CC4-5D6E-409C-BE32-E72D297353CC}">
                  <c16:uniqueId val="{00000015-3735-44F2-BC1A-C74F0E3089F4}"/>
                </c:ext>
              </c:extLst>
            </c:dLbl>
            <c:dLbl>
              <c:idx val="19"/>
              <c:delete val="1"/>
              <c:extLst>
                <c:ext xmlns:c15="http://schemas.microsoft.com/office/drawing/2012/chart" uri="{CE6537A1-D6FC-4f65-9D91-7224C49458BB}"/>
                <c:ext xmlns:c16="http://schemas.microsoft.com/office/drawing/2014/chart" uri="{C3380CC4-5D6E-409C-BE32-E72D297353CC}">
                  <c16:uniqueId val="{00000016-3735-44F2-BC1A-C74F0E3089F4}"/>
                </c:ext>
              </c:extLst>
            </c:dLbl>
            <c:dLbl>
              <c:idx val="20"/>
              <c:delete val="1"/>
              <c:extLst>
                <c:ext xmlns:c15="http://schemas.microsoft.com/office/drawing/2012/chart" uri="{CE6537A1-D6FC-4f65-9D91-7224C49458BB}"/>
                <c:ext xmlns:c16="http://schemas.microsoft.com/office/drawing/2014/chart" uri="{C3380CC4-5D6E-409C-BE32-E72D297353CC}">
                  <c16:uniqueId val="{00000017-3735-44F2-BC1A-C74F0E3089F4}"/>
                </c:ext>
              </c:extLst>
            </c:dLbl>
            <c:dLbl>
              <c:idx val="21"/>
              <c:tx>
                <c:rich>
                  <a:bodyPr/>
                  <a:lstStyle/>
                  <a:p>
                    <a:r>
                      <a:rPr lang="en-US"/>
                      <a:t>2020</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735-44F2-BC1A-C74F0E3089F4}"/>
                </c:ext>
              </c:extLst>
            </c:dLbl>
            <c:dLbl>
              <c:idx val="22"/>
              <c:delete val="1"/>
              <c:extLst>
                <c:ext xmlns:c15="http://schemas.microsoft.com/office/drawing/2012/chart" uri="{CE6537A1-D6FC-4f65-9D91-7224C49458BB}"/>
                <c:ext xmlns:c16="http://schemas.microsoft.com/office/drawing/2014/chart" uri="{C3380CC4-5D6E-409C-BE32-E72D297353CC}">
                  <c16:uniqueId val="{00000019-3735-44F2-BC1A-C74F0E3089F4}"/>
                </c:ext>
              </c:extLst>
            </c:dLbl>
            <c:dLbl>
              <c:idx val="23"/>
              <c:delete val="1"/>
              <c:extLst>
                <c:ext xmlns:c15="http://schemas.microsoft.com/office/drawing/2012/chart" uri="{CE6537A1-D6FC-4f65-9D91-7224C49458BB}"/>
                <c:ext xmlns:c16="http://schemas.microsoft.com/office/drawing/2014/chart" uri="{C3380CC4-5D6E-409C-BE32-E72D297353CC}">
                  <c16:uniqueId val="{0000001A-3735-44F2-BC1A-C74F0E3089F4}"/>
                </c:ext>
              </c:extLst>
            </c:dLbl>
            <c:dLbl>
              <c:idx val="24"/>
              <c:delete val="1"/>
              <c:extLst>
                <c:ext xmlns:c15="http://schemas.microsoft.com/office/drawing/2012/chart" uri="{CE6537A1-D6FC-4f65-9D91-7224C49458BB}"/>
                <c:ext xmlns:c16="http://schemas.microsoft.com/office/drawing/2014/chart" uri="{C3380CC4-5D6E-409C-BE32-E72D297353CC}">
                  <c16:uniqueId val="{0000001B-3735-44F2-BC1A-C74F0E3089F4}"/>
                </c:ext>
              </c:extLst>
            </c:dLbl>
            <c:dLbl>
              <c:idx val="25"/>
              <c:tx>
                <c:rich>
                  <a:bodyPr/>
                  <a:lstStyle/>
                  <a:p>
                    <a:r>
                      <a:rPr lang="en-US"/>
                      <a:t>2022</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735-44F2-BC1A-C74F0E3089F4}"/>
                </c:ext>
              </c:extLst>
            </c:dLbl>
            <c:dLbl>
              <c:idx val="26"/>
              <c:delete val="1"/>
              <c:extLst>
                <c:ext xmlns:c15="http://schemas.microsoft.com/office/drawing/2012/chart" uri="{CE6537A1-D6FC-4f65-9D91-7224C49458BB}"/>
                <c:ext xmlns:c16="http://schemas.microsoft.com/office/drawing/2014/chart" uri="{C3380CC4-5D6E-409C-BE32-E72D297353CC}">
                  <c16:uniqueId val="{0000001D-3735-44F2-BC1A-C74F0E3089F4}"/>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xVal>
            <c:numLit>
              <c:formatCode>General</c:formatCode>
              <c:ptCount val="27"/>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13.499000000000001</c:v>
              </c:pt>
            </c:numLit>
          </c:xVal>
          <c:yVal>
            <c:numLit>
              <c:formatCode>General</c:formatCode>
              <c:ptCount val="2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numLit>
          </c:yVal>
          <c:smooth val="0"/>
          <c:extLst>
            <c:ext xmlns:c16="http://schemas.microsoft.com/office/drawing/2014/chart" uri="{C3380CC4-5D6E-409C-BE32-E72D297353CC}">
              <c16:uniqueId val="{0000001E-3735-44F2-BC1A-C74F0E3089F4}"/>
            </c:ext>
          </c:extLst>
        </c:ser>
        <c:dLbls>
          <c:showLegendKey val="0"/>
          <c:showVal val="0"/>
          <c:showCatName val="0"/>
          <c:showSerName val="0"/>
          <c:showPercent val="0"/>
          <c:showBubbleSize val="0"/>
        </c:dLbls>
        <c:axId val="1112244200"/>
        <c:axId val="1112243216"/>
      </c:scatterChart>
      <c:catAx>
        <c:axId val="1112244200"/>
        <c:scaling>
          <c:orientation val="minMax"/>
        </c:scaling>
        <c:delete val="0"/>
        <c:axPos val="b"/>
        <c:majorTickMark val="none"/>
        <c:minorTickMark val="none"/>
        <c:tickLblPos val="none"/>
        <c:spPr>
          <a:ln w="9525">
            <a:solidFill>
              <a:srgbClr val="000000"/>
            </a:solidFill>
            <a:prstDash val="solid"/>
          </a:ln>
        </c:spPr>
        <c:txPr>
          <a:bodyPr rot="0" vert="horz"/>
          <a:lstStyle/>
          <a:p>
            <a:pPr>
              <a:defRPr/>
            </a:pPr>
            <a:endParaRPr lang="da-DK"/>
          </a:p>
        </c:txPr>
        <c:crossAx val="1112243216"/>
        <c:crossesAt val="0"/>
        <c:auto val="0"/>
        <c:lblAlgn val="ctr"/>
        <c:lblOffset val="100"/>
        <c:noMultiLvlLbl val="0"/>
      </c:catAx>
      <c:valAx>
        <c:axId val="1112243216"/>
        <c:scaling>
          <c:orientation val="minMax"/>
          <c:max val="6"/>
          <c:min val="-6"/>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112244200"/>
        <c:crosses val="autoZero"/>
        <c:crossBetween val="between"/>
        <c:majorUnit val="2"/>
      </c:valAx>
      <c:valAx>
        <c:axId val="1112243872"/>
        <c:scaling>
          <c:orientation val="minMax"/>
          <c:max val="6"/>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112244528"/>
        <c:crosses val="max"/>
        <c:crossBetween val="between"/>
        <c:majorUnit val="2"/>
      </c:valAx>
      <c:catAx>
        <c:axId val="1112244528"/>
        <c:scaling>
          <c:orientation val="minMax"/>
        </c:scaling>
        <c:delete val="0"/>
        <c:axPos val="b"/>
        <c:majorTickMark val="none"/>
        <c:minorTickMark val="none"/>
        <c:tickLblPos val="none"/>
        <c:spPr>
          <a:ln w="9525">
            <a:solidFill>
              <a:srgbClr val="000000"/>
            </a:solidFill>
            <a:prstDash val="solid"/>
          </a:ln>
        </c:spPr>
        <c:txPr>
          <a:bodyPr rot="0" vert="horz"/>
          <a:lstStyle/>
          <a:p>
            <a:pPr>
              <a:defRPr/>
            </a:pPr>
            <a:endParaRPr lang="da-DK"/>
          </a:p>
        </c:txPr>
        <c:crossAx val="1112243872"/>
        <c:crosses val="min"/>
        <c:auto val="1"/>
        <c:lblAlgn val="ctr"/>
        <c:lblOffset val="100"/>
        <c:noMultiLvlLbl val="0"/>
      </c:catAx>
      <c:spPr>
        <a:noFill/>
      </c:spPr>
    </c:plotArea>
    <c:legend>
      <c:legendPos val="b"/>
      <c:legendEntry>
        <c:idx val="2"/>
        <c:delete val="1"/>
      </c:legendEntry>
      <c:legendEntry>
        <c:idx val="3"/>
        <c:delete val="1"/>
      </c:legendEntry>
      <c:layout>
        <c:manualLayout>
          <c:xMode val="edge"/>
          <c:yMode val="edge"/>
          <c:x val="0"/>
          <c:y val="0.83453981385729059"/>
          <c:w val="0.98270270270270266"/>
          <c:h val="0.11168562564632885"/>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85106382978724E-2"/>
          <c:w val="1"/>
          <c:h val="0.78723404255319152"/>
        </c:manualLayout>
      </c:layout>
      <c:barChart>
        <c:barDir val="col"/>
        <c:grouping val="clustered"/>
        <c:varyColors val="0"/>
        <c:ser>
          <c:idx val="0"/>
          <c:order val="0"/>
          <c:tx>
            <c:strRef>
              <c:f>'Slide 10 - Figur 8'!$D$3</c:f>
              <c:strCache>
                <c:ptCount val="1"/>
                <c:pt idx="0">
                  <c:v>t</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10 - Figur 8'!$C$4:$C$11</c:f>
              <c:strCache>
                <c:ptCount val="8"/>
                <c:pt idx="0">
                  <c:v>ØR, 
dec.</c:v>
                </c:pt>
                <c:pt idx="1">
                  <c:v>DØR</c:v>
                </c:pt>
                <c:pt idx="2">
                  <c:v>DI</c:v>
                </c:pt>
                <c:pt idx="3">
                  <c:v>NDA</c:v>
                </c:pt>
                <c:pt idx="4">
                  <c:v>NB</c:v>
                </c:pt>
                <c:pt idx="5">
                  <c:v>EU </c:v>
                </c:pt>
                <c:pt idx="6">
                  <c:v>OECD</c:v>
                </c:pt>
                <c:pt idx="7">
                  <c:v>ØR, 
aug.</c:v>
                </c:pt>
              </c:strCache>
            </c:strRef>
          </c:cat>
          <c:val>
            <c:numRef>
              <c:f>'Slide 10 - Figur 8'!$D$4:$D$11</c:f>
              <c:numCache>
                <c:formatCode>0.00</c:formatCode>
                <c:ptCount val="8"/>
                <c:pt idx="0">
                  <c:v>0.4523255813953489</c:v>
                </c:pt>
                <c:pt idx="1">
                  <c:v>0.53488372093023251</c:v>
                </c:pt>
                <c:pt idx="2">
                  <c:v>0.66279069767441845</c:v>
                </c:pt>
                <c:pt idx="3">
                  <c:v>0.61829268292682926</c:v>
                </c:pt>
                <c:pt idx="4">
                  <c:v>0.71</c:v>
                </c:pt>
                <c:pt idx="5">
                  <c:v>0.5232558139534883</c:v>
                </c:pt>
                <c:pt idx="6">
                  <c:v>0.44767441860465124</c:v>
                </c:pt>
                <c:pt idx="7">
                  <c:v>0.64302325581395336</c:v>
                </c:pt>
              </c:numCache>
            </c:numRef>
          </c:val>
          <c:extLst>
            <c:ext xmlns:c16="http://schemas.microsoft.com/office/drawing/2014/chart" uri="{C3380CC4-5D6E-409C-BE32-E72D297353CC}">
              <c16:uniqueId val="{00000000-1524-4917-BBC2-4EC014923293}"/>
            </c:ext>
          </c:extLst>
        </c:ser>
        <c:ser>
          <c:idx val="1"/>
          <c:order val="1"/>
          <c:tx>
            <c:strRef>
              <c:f>'Slide 10 - Figur 8'!$E$3</c:f>
              <c:strCache>
                <c:ptCount val="1"/>
                <c:pt idx="0">
                  <c:v>t+1</c:v>
                </c:pt>
              </c:strCache>
            </c:strRef>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10 - Figur 8'!$C$4:$C$11</c:f>
              <c:strCache>
                <c:ptCount val="8"/>
                <c:pt idx="0">
                  <c:v>ØR, 
dec.</c:v>
                </c:pt>
                <c:pt idx="1">
                  <c:v>DØR</c:v>
                </c:pt>
                <c:pt idx="2">
                  <c:v>DI</c:v>
                </c:pt>
                <c:pt idx="3">
                  <c:v>NDA</c:v>
                </c:pt>
                <c:pt idx="4">
                  <c:v>NB</c:v>
                </c:pt>
                <c:pt idx="5">
                  <c:v>EU </c:v>
                </c:pt>
                <c:pt idx="6">
                  <c:v>OECD</c:v>
                </c:pt>
                <c:pt idx="7">
                  <c:v>ØR, 
aug.</c:v>
                </c:pt>
              </c:strCache>
            </c:strRef>
          </c:cat>
          <c:val>
            <c:numRef>
              <c:f>'Slide 10 - Figur 8'!$E$4:$E$11</c:f>
              <c:numCache>
                <c:formatCode>0.00</c:formatCode>
                <c:ptCount val="8"/>
                <c:pt idx="0">
                  <c:v>1.0337209302325581</c:v>
                </c:pt>
                <c:pt idx="1">
                  <c:v>0.97674418604651192</c:v>
                </c:pt>
                <c:pt idx="2">
                  <c:v>1.1337209302325577</c:v>
                </c:pt>
                <c:pt idx="3">
                  <c:v>1.0853658536585364</c:v>
                </c:pt>
                <c:pt idx="4">
                  <c:v>1.0976744186046512</c:v>
                </c:pt>
                <c:pt idx="5">
                  <c:v>1.0860465116279068</c:v>
                </c:pt>
                <c:pt idx="6">
                  <c:v>1.1476744186046515</c:v>
                </c:pt>
                <c:pt idx="7">
                  <c:v>1.0872093023255811</c:v>
                </c:pt>
              </c:numCache>
            </c:numRef>
          </c:val>
          <c:extLst>
            <c:ext xmlns:c16="http://schemas.microsoft.com/office/drawing/2014/chart" uri="{C3380CC4-5D6E-409C-BE32-E72D297353CC}">
              <c16:uniqueId val="{00000001-1524-4917-BBC2-4EC014923293}"/>
            </c:ext>
          </c:extLst>
        </c:ser>
        <c:ser>
          <c:idx val="2"/>
          <c:order val="2"/>
          <c:tx>
            <c:strRef>
              <c:f>'Slide 10 - Figur 8'!$F$3</c:f>
              <c:strCache>
                <c:ptCount val="1"/>
                <c:pt idx="0">
                  <c:v>t+2</c:v>
                </c:pt>
              </c:strCache>
            </c:strRef>
          </c:tx>
          <c:spPr>
            <a:solidFill>
              <a:srgbClr val="B8004C"/>
            </a:solidFill>
            <a:ln>
              <a:noFill/>
            </a:ln>
            <a:effectLst/>
            <a:extLst>
              <a:ext uri="{91240B29-F687-4F45-9708-019B960494DF}">
                <a14:hiddenLine xmlns:a14="http://schemas.microsoft.com/office/drawing/2010/main">
                  <a:noFill/>
                </a14:hiddenLine>
              </a:ext>
            </a:extLst>
          </c:spPr>
          <c:invertIfNegative val="0"/>
          <c:cat>
            <c:strRef>
              <c:f>'Slide 10 - Figur 8'!$C$4:$C$11</c:f>
              <c:strCache>
                <c:ptCount val="8"/>
                <c:pt idx="0">
                  <c:v>ØR, 
dec.</c:v>
                </c:pt>
                <c:pt idx="1">
                  <c:v>DØR</c:v>
                </c:pt>
                <c:pt idx="2">
                  <c:v>DI</c:v>
                </c:pt>
                <c:pt idx="3">
                  <c:v>NDA</c:v>
                </c:pt>
                <c:pt idx="4">
                  <c:v>NB</c:v>
                </c:pt>
                <c:pt idx="5">
                  <c:v>EU </c:v>
                </c:pt>
                <c:pt idx="6">
                  <c:v>OECD</c:v>
                </c:pt>
                <c:pt idx="7">
                  <c:v>ØR, 
aug.</c:v>
                </c:pt>
              </c:strCache>
            </c:strRef>
          </c:cat>
          <c:val>
            <c:numRef>
              <c:f>'Slide 10 - Figur 8'!$F$4:$F$11</c:f>
              <c:numCache>
                <c:formatCode>0.00</c:formatCode>
                <c:ptCount val="8"/>
                <c:pt idx="0">
                  <c:v>1.2833333333333334</c:v>
                </c:pt>
                <c:pt idx="1">
                  <c:v>1.47</c:v>
                </c:pt>
                <c:pt idx="2">
                  <c:v>1.3652173913043477</c:v>
                </c:pt>
                <c:pt idx="3">
                  <c:v>1.5450000000000002</c:v>
                </c:pt>
                <c:pt idx="5">
                  <c:v>1.5130434782608697</c:v>
                </c:pt>
                <c:pt idx="6">
                  <c:v>1.3166666666666664</c:v>
                </c:pt>
              </c:numCache>
            </c:numRef>
          </c:val>
          <c:extLst>
            <c:ext xmlns:c16="http://schemas.microsoft.com/office/drawing/2014/chart" uri="{C3380CC4-5D6E-409C-BE32-E72D297353CC}">
              <c16:uniqueId val="{00000002-1524-4917-BBC2-4EC014923293}"/>
            </c:ext>
          </c:extLst>
        </c:ser>
        <c:dLbls>
          <c:showLegendKey val="0"/>
          <c:showVal val="0"/>
          <c:showCatName val="0"/>
          <c:showSerName val="0"/>
          <c:showPercent val="0"/>
          <c:showBubbleSize val="0"/>
        </c:dLbls>
        <c:gapWidth val="150"/>
        <c:axId val="1112154328"/>
        <c:axId val="1112153016"/>
      </c:bar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cat>
            <c:strRef>
              <c:f>'Slide 10 - Figur 8'!$C$4:$C$11</c:f>
              <c:strCache>
                <c:ptCount val="8"/>
                <c:pt idx="0">
                  <c:v>ØR, 
dec.</c:v>
                </c:pt>
                <c:pt idx="1">
                  <c:v>DØR</c:v>
                </c:pt>
                <c:pt idx="2">
                  <c:v>DI</c:v>
                </c:pt>
                <c:pt idx="3">
                  <c:v>NDA</c:v>
                </c:pt>
                <c:pt idx="4">
                  <c:v>NB</c:v>
                </c:pt>
                <c:pt idx="5">
                  <c:v>EU </c:v>
                </c:pt>
                <c:pt idx="6">
                  <c:v>OECD</c:v>
                </c:pt>
                <c:pt idx="7">
                  <c:v>ØR, 
aug.</c:v>
                </c:pt>
              </c:strCache>
            </c:strRef>
          </c:cat>
          <c:val>
            <c:numLit>
              <c:formatCode>General</c:formatCode>
              <c:ptCount val="8"/>
              <c:pt idx="0">
                <c:v>0</c:v>
              </c:pt>
              <c:pt idx="1">
                <c:v>0</c:v>
              </c:pt>
              <c:pt idx="2">
                <c:v>0</c:v>
              </c:pt>
              <c:pt idx="3">
                <c:v>0</c:v>
              </c:pt>
              <c:pt idx="4">
                <c:v>0</c:v>
              </c:pt>
              <c:pt idx="5">
                <c:v>0</c:v>
              </c:pt>
              <c:pt idx="6">
                <c:v>0</c:v>
              </c:pt>
              <c:pt idx="7">
                <c:v>0</c:v>
              </c:pt>
            </c:numLit>
          </c:val>
          <c:smooth val="0"/>
          <c:extLst>
            <c:ext xmlns:c16="http://schemas.microsoft.com/office/drawing/2014/chart" uri="{C3380CC4-5D6E-409C-BE32-E72D297353CC}">
              <c16:uniqueId val="{00000003-1524-4917-BBC2-4EC014923293}"/>
            </c:ext>
          </c:extLst>
        </c:ser>
        <c:dLbls>
          <c:showLegendKey val="0"/>
          <c:showVal val="0"/>
          <c:showCatName val="0"/>
          <c:showSerName val="0"/>
          <c:showPercent val="0"/>
          <c:showBubbleSize val="0"/>
        </c:dLbls>
        <c:marker val="1"/>
        <c:smooth val="0"/>
        <c:axId val="1112158264"/>
        <c:axId val="1112158592"/>
      </c:lineChart>
      <c:catAx>
        <c:axId val="1112154328"/>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112153016"/>
        <c:crosses val="min"/>
        <c:auto val="1"/>
        <c:lblAlgn val="ctr"/>
        <c:lblOffset val="100"/>
        <c:noMultiLvlLbl val="0"/>
      </c:catAx>
      <c:valAx>
        <c:axId val="1112153016"/>
        <c:scaling>
          <c:orientation val="minMax"/>
          <c:max val="2"/>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112154328"/>
        <c:crosses val="autoZero"/>
        <c:crossBetween val="between"/>
        <c:majorUnit val="0.5"/>
      </c:valAx>
      <c:valAx>
        <c:axId val="1112158592"/>
        <c:scaling>
          <c:orientation val="minMax"/>
          <c:max val="2"/>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112158264"/>
        <c:crosses val="max"/>
        <c:crossBetween val="between"/>
        <c:majorUnit val="0.5"/>
      </c:valAx>
      <c:catAx>
        <c:axId val="1112158264"/>
        <c:scaling>
          <c:orientation val="minMax"/>
        </c:scaling>
        <c:delete val="1"/>
        <c:axPos val="b"/>
        <c:numFmt formatCode="General" sourceLinked="1"/>
        <c:majorTickMark val="out"/>
        <c:minorTickMark val="none"/>
        <c:tickLblPos val="nextTo"/>
        <c:crossAx val="1112158592"/>
        <c:crosses val="autoZero"/>
        <c:auto val="1"/>
        <c:lblAlgn val="ctr"/>
        <c:lblOffset val="100"/>
        <c:noMultiLvlLbl val="0"/>
      </c:catAx>
      <c:spPr>
        <a:noFill/>
      </c:spPr>
    </c:plotArea>
    <c:legend>
      <c:legendPos val="b"/>
      <c:legendEntry>
        <c:idx val="3"/>
        <c:delete val="1"/>
      </c:legendEntry>
      <c:layout>
        <c:manualLayout>
          <c:xMode val="edge"/>
          <c:yMode val="edge"/>
          <c:x val="0"/>
          <c:y val="0.83453981385729059"/>
          <c:w val="0.98342751174306653"/>
          <c:h val="0.11168562564632885"/>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156712518432219E-2"/>
          <c:w val="1"/>
          <c:h val="0.78047325346894536"/>
        </c:manualLayout>
      </c:layout>
      <c:barChart>
        <c:barDir val="col"/>
        <c:grouping val="clustered"/>
        <c:varyColors val="0"/>
        <c:ser>
          <c:idx val="0"/>
          <c:order val="0"/>
          <c:tx>
            <c:strRef>
              <c:f>'Slide 11 - Figur 9'!$D$3</c:f>
              <c:strCache>
                <c:ptCount val="1"/>
                <c:pt idx="0">
                  <c:v>Første opgørelse</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11 - Figur 9'!$C$4:$C$12</c:f>
              <c:strCache>
                <c:ptCount val="9"/>
                <c:pt idx="0">
                  <c:v>ØR, 
dec.</c:v>
                </c:pt>
                <c:pt idx="1">
                  <c:v>DØR</c:v>
                </c:pt>
                <c:pt idx="2">
                  <c:v>DI</c:v>
                </c:pt>
                <c:pt idx="3">
                  <c:v>NDA</c:v>
                </c:pt>
                <c:pt idx="4">
                  <c:v>NB</c:v>
                </c:pt>
                <c:pt idx="5">
                  <c:v>EU </c:v>
                </c:pt>
                <c:pt idx="6">
                  <c:v>DAB</c:v>
                </c:pt>
                <c:pt idx="7">
                  <c:v>OECD</c:v>
                </c:pt>
                <c:pt idx="8">
                  <c:v>ØR, 
aug.</c:v>
                </c:pt>
              </c:strCache>
            </c:strRef>
          </c:cat>
          <c:val>
            <c:numRef>
              <c:f>'Slide 11 - Figur 9'!$D$4:$D$12</c:f>
              <c:numCache>
                <c:formatCode>0.00</c:formatCode>
                <c:ptCount val="9"/>
                <c:pt idx="0">
                  <c:v>1.1166666666666665</c:v>
                </c:pt>
                <c:pt idx="1">
                  <c:v>1.0166666666666666</c:v>
                </c:pt>
                <c:pt idx="2">
                  <c:v>1.2333333333333334</c:v>
                </c:pt>
                <c:pt idx="3">
                  <c:v>1.0833333333333333</c:v>
                </c:pt>
                <c:pt idx="4">
                  <c:v>1.1583333333333334</c:v>
                </c:pt>
                <c:pt idx="5">
                  <c:v>1.1500000000000001</c:v>
                </c:pt>
                <c:pt idx="6">
                  <c:v>0.99166666666666659</c:v>
                </c:pt>
                <c:pt idx="7">
                  <c:v>1.1333333333333333</c:v>
                </c:pt>
                <c:pt idx="8">
                  <c:v>1.2</c:v>
                </c:pt>
              </c:numCache>
            </c:numRef>
          </c:val>
          <c:extLst>
            <c:ext xmlns:c16="http://schemas.microsoft.com/office/drawing/2014/chart" uri="{C3380CC4-5D6E-409C-BE32-E72D297353CC}">
              <c16:uniqueId val="{00000000-64C7-422B-AF6E-F93E2480C3AA}"/>
            </c:ext>
          </c:extLst>
        </c:ser>
        <c:ser>
          <c:idx val="1"/>
          <c:order val="1"/>
          <c:tx>
            <c:strRef>
              <c:f>'Slide 11 - Figur 9'!$E$3</c:f>
              <c:strCache>
                <c:ptCount val="1"/>
                <c:pt idx="0">
                  <c:v>Endelig opgørelse</c:v>
                </c:pt>
              </c:strCache>
            </c:strRef>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11 - Figur 9'!$C$4:$C$12</c:f>
              <c:strCache>
                <c:ptCount val="9"/>
                <c:pt idx="0">
                  <c:v>ØR, 
dec.</c:v>
                </c:pt>
                <c:pt idx="1">
                  <c:v>DØR</c:v>
                </c:pt>
                <c:pt idx="2">
                  <c:v>DI</c:v>
                </c:pt>
                <c:pt idx="3">
                  <c:v>NDA</c:v>
                </c:pt>
                <c:pt idx="4">
                  <c:v>NB</c:v>
                </c:pt>
                <c:pt idx="5">
                  <c:v>EU </c:v>
                </c:pt>
                <c:pt idx="6">
                  <c:v>DAB</c:v>
                </c:pt>
                <c:pt idx="7">
                  <c:v>OECD</c:v>
                </c:pt>
                <c:pt idx="8">
                  <c:v>ØR, 
aug.</c:v>
                </c:pt>
              </c:strCache>
            </c:strRef>
          </c:cat>
          <c:val>
            <c:numRef>
              <c:f>'Slide 11 - Figur 9'!$E$4:$E$12</c:f>
              <c:numCache>
                <c:formatCode>0.00</c:formatCode>
                <c:ptCount val="9"/>
                <c:pt idx="0">
                  <c:v>0.95833333333333337</c:v>
                </c:pt>
                <c:pt idx="1">
                  <c:v>0.90833333333333355</c:v>
                </c:pt>
                <c:pt idx="2">
                  <c:v>1.0250000000000001</c:v>
                </c:pt>
                <c:pt idx="3">
                  <c:v>1.0249999999999999</c:v>
                </c:pt>
                <c:pt idx="4">
                  <c:v>1.0166666666666668</c:v>
                </c:pt>
                <c:pt idx="5">
                  <c:v>0.92499999999999993</c:v>
                </c:pt>
                <c:pt idx="6">
                  <c:v>0.93333333333333324</c:v>
                </c:pt>
                <c:pt idx="7">
                  <c:v>0.95833333333333337</c:v>
                </c:pt>
                <c:pt idx="8">
                  <c:v>0.95833333333333337</c:v>
                </c:pt>
              </c:numCache>
            </c:numRef>
          </c:val>
          <c:extLst>
            <c:ext xmlns:c16="http://schemas.microsoft.com/office/drawing/2014/chart" uri="{C3380CC4-5D6E-409C-BE32-E72D297353CC}">
              <c16:uniqueId val="{00000001-64C7-422B-AF6E-F93E2480C3AA}"/>
            </c:ext>
          </c:extLst>
        </c:ser>
        <c:dLbls>
          <c:showLegendKey val="0"/>
          <c:showVal val="0"/>
          <c:showCatName val="0"/>
          <c:showSerName val="0"/>
          <c:showPercent val="0"/>
          <c:showBubbleSize val="0"/>
        </c:dLbls>
        <c:gapWidth val="150"/>
        <c:axId val="1003437944"/>
        <c:axId val="1003431712"/>
      </c:barChart>
      <c:lineChart>
        <c:grouping val="standard"/>
        <c:varyColors val="0"/>
        <c:ser>
          <c:idx val="2"/>
          <c:order val="2"/>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none"/>
          </c:marker>
          <c:cat>
            <c:strRef>
              <c:f>'Slide 11 - Figur 9'!$C$4:$C$12</c:f>
              <c:strCache>
                <c:ptCount val="9"/>
                <c:pt idx="0">
                  <c:v>ØR, 
dec.</c:v>
                </c:pt>
                <c:pt idx="1">
                  <c:v>DØR</c:v>
                </c:pt>
                <c:pt idx="2">
                  <c:v>DI</c:v>
                </c:pt>
                <c:pt idx="3">
                  <c:v>NDA</c:v>
                </c:pt>
                <c:pt idx="4">
                  <c:v>NB</c:v>
                </c:pt>
                <c:pt idx="5">
                  <c:v>EU </c:v>
                </c:pt>
                <c:pt idx="6">
                  <c:v>DAB</c:v>
                </c:pt>
                <c:pt idx="7">
                  <c:v>OECD</c:v>
                </c:pt>
                <c:pt idx="8">
                  <c:v>ØR, 
aug.</c:v>
                </c:pt>
              </c:strCache>
            </c:strRef>
          </c:cat>
          <c:val>
            <c:numLit>
              <c:formatCode>General</c:formatCode>
              <c:ptCount val="9"/>
              <c:pt idx="0">
                <c:v>0</c:v>
              </c:pt>
              <c:pt idx="1">
                <c:v>0</c:v>
              </c:pt>
              <c:pt idx="2">
                <c:v>0</c:v>
              </c:pt>
              <c:pt idx="3">
                <c:v>0</c:v>
              </c:pt>
              <c:pt idx="4">
                <c:v>0</c:v>
              </c:pt>
              <c:pt idx="5">
                <c:v>0</c:v>
              </c:pt>
              <c:pt idx="6">
                <c:v>0</c:v>
              </c:pt>
              <c:pt idx="7">
                <c:v>0</c:v>
              </c:pt>
              <c:pt idx="8">
                <c:v>0</c:v>
              </c:pt>
            </c:numLit>
          </c:val>
          <c:smooth val="0"/>
          <c:extLst>
            <c:ext xmlns:c16="http://schemas.microsoft.com/office/drawing/2014/chart" uri="{C3380CC4-5D6E-409C-BE32-E72D297353CC}">
              <c16:uniqueId val="{00000002-64C7-422B-AF6E-F93E2480C3AA}"/>
            </c:ext>
          </c:extLst>
        </c:ser>
        <c:dLbls>
          <c:showLegendKey val="0"/>
          <c:showVal val="0"/>
          <c:showCatName val="0"/>
          <c:showSerName val="0"/>
          <c:showPercent val="0"/>
          <c:showBubbleSize val="0"/>
        </c:dLbls>
        <c:marker val="1"/>
        <c:smooth val="0"/>
        <c:axId val="1003464840"/>
        <c:axId val="1003457296"/>
      </c:lineChart>
      <c:catAx>
        <c:axId val="1003437944"/>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da-DK"/>
          </a:p>
        </c:txPr>
        <c:crossAx val="1003431712"/>
        <c:crosses val="min"/>
        <c:auto val="1"/>
        <c:lblAlgn val="ctr"/>
        <c:lblOffset val="100"/>
        <c:noMultiLvlLbl val="0"/>
      </c:catAx>
      <c:valAx>
        <c:axId val="1003431712"/>
        <c:scaling>
          <c:orientation val="minMax"/>
          <c:max val="1.5"/>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03437944"/>
        <c:crosses val="autoZero"/>
        <c:crossBetween val="between"/>
        <c:majorUnit val="0.5"/>
      </c:valAx>
      <c:valAx>
        <c:axId val="1003457296"/>
        <c:scaling>
          <c:orientation val="minMax"/>
          <c:max val="1.5"/>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da-DK"/>
          </a:p>
        </c:txPr>
        <c:crossAx val="1003464840"/>
        <c:crosses val="max"/>
        <c:crossBetween val="between"/>
        <c:majorUnit val="0.5"/>
      </c:valAx>
      <c:catAx>
        <c:axId val="1003464840"/>
        <c:scaling>
          <c:orientation val="minMax"/>
        </c:scaling>
        <c:delete val="1"/>
        <c:axPos val="b"/>
        <c:numFmt formatCode="General" sourceLinked="1"/>
        <c:majorTickMark val="out"/>
        <c:minorTickMark val="none"/>
        <c:tickLblPos val="nextTo"/>
        <c:crossAx val="1003457296"/>
        <c:crosses val="autoZero"/>
        <c:auto val="1"/>
        <c:lblAlgn val="ctr"/>
        <c:lblOffset val="100"/>
        <c:noMultiLvlLbl val="0"/>
      </c:catAx>
      <c:spPr>
        <a:noFill/>
      </c:spPr>
    </c:plotArea>
    <c:legend>
      <c:legendPos val="b"/>
      <c:legendEntry>
        <c:idx val="2"/>
        <c:delete val="1"/>
      </c:legendEntry>
      <c:layout>
        <c:manualLayout>
          <c:xMode val="edge"/>
          <c:yMode val="edge"/>
          <c:x val="0"/>
          <c:y val="0.85152270261934893"/>
          <c:w val="0.99443063152660371"/>
          <c:h val="0.11395842860333294"/>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da-DK"/>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da-DK"/>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0.00625</cdr:x>
      <cdr:y>0</cdr:y>
    </cdr:from>
    <cdr:to>
      <cdr:x>0.12367</cdr:x>
      <cdr:y>0.04445</cdr:y>
    </cdr:to>
    <cdr:sp macro="" textlink="">
      <cdr:nvSpPr>
        <cdr:cNvPr id="6" name="AxisTitleValuePrimary"/>
        <cdr:cNvSpPr txBox="1"/>
      </cdr:nvSpPr>
      <cdr:spPr>
        <a:xfrm xmlns:a="http://schemas.openxmlformats.org/drawingml/2006/main">
          <a:off x="19050" y="0"/>
          <a:ext cx="357897"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 </a:t>
          </a:r>
        </a:p>
      </cdr:txBody>
    </cdr:sp>
  </cdr:relSizeAnchor>
  <cdr:relSizeAnchor xmlns:cdr="http://schemas.openxmlformats.org/drawingml/2006/chartDrawing">
    <cdr:from>
      <cdr:x>0.87425</cdr:x>
      <cdr:y>0</cdr:y>
    </cdr:from>
    <cdr:to>
      <cdr:x>0.99167</cdr:x>
      <cdr:y>0.04445</cdr:y>
    </cdr:to>
    <cdr:sp macro="" textlink="">
      <cdr:nvSpPr>
        <cdr:cNvPr id="7" name="AxisTitleValueSecondary"/>
        <cdr:cNvSpPr txBox="1"/>
      </cdr:nvSpPr>
      <cdr:spPr>
        <a:xfrm xmlns:a="http://schemas.openxmlformats.org/drawingml/2006/main">
          <a:off x="2664703" y="0"/>
          <a:ext cx="357897"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 </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0.5252</cdr:x>
      <cdr:y>0.0748</cdr:y>
    </cdr:to>
    <cdr:sp macro="" textlink="">
      <cdr:nvSpPr>
        <cdr:cNvPr id="2" name="AxisTitleValuePrimary"/>
        <cdr:cNvSpPr txBox="1"/>
      </cdr:nvSpPr>
      <cdr:spPr>
        <a:xfrm xmlns:a="http://schemas.openxmlformats.org/drawingml/2006/main">
          <a:off x="0" y="0"/>
          <a:ext cx="2647156" cy="287258"/>
        </a:xfrm>
        <a:prstGeom xmlns:a="http://schemas.openxmlformats.org/drawingml/2006/main" prst="rect">
          <a:avLst/>
        </a:prstGeom>
      </cdr:spPr>
      <cdr:txBody>
        <a:bodyPr xmlns:a="http://schemas.openxmlformats.org/drawingml/2006/main" vertOverflow="clip" vert="horz" lIns="25400" tIns="50800" rIns="25400" bIns="50800" rtlCol="0">
          <a:noAutofit/>
        </a:bodyPr>
        <a:lstStyle xmlns:a="http://schemas.openxmlformats.org/drawingml/2006/main"/>
        <a:p xmlns:a="http://schemas.openxmlformats.org/drawingml/2006/main">
          <a:pPr algn="l"/>
          <a:r>
            <a:rPr lang="da-DK" sz="900" dirty="0" smtClean="0">
              <a:solidFill>
                <a:srgbClr val="000000"/>
              </a:solidFill>
              <a:latin typeface="Arial" panose="020B0604020202020204" pitchFamily="34" charset="0"/>
            </a:rPr>
            <a:t>Numerisk</a:t>
          </a:r>
          <a:r>
            <a:rPr lang="da-DK" sz="1200" dirty="0" smtClean="0">
              <a:solidFill>
                <a:srgbClr val="000000"/>
              </a:solidFill>
              <a:latin typeface="Arial" panose="020B0604020202020204" pitchFamily="34" charset="0"/>
            </a:rPr>
            <a:t> </a:t>
          </a:r>
          <a:r>
            <a:rPr lang="da-DK" sz="900" dirty="0" smtClean="0">
              <a:solidFill>
                <a:srgbClr val="000000"/>
              </a:solidFill>
              <a:latin typeface="Arial" panose="020B0604020202020204" pitchFamily="34" charset="0"/>
            </a:rPr>
            <a:t>prognoseafvigelse</a:t>
          </a:r>
          <a:endParaRPr lang="da-DK" sz="1200" dirty="0">
            <a:solidFill>
              <a:srgbClr val="000000"/>
            </a:solidFill>
            <a:latin typeface="Arial" panose="020B0604020202020204" pitchFamily="34" charset="0"/>
          </a:endParaRPr>
        </a:p>
      </cdr:txBody>
    </cdr:sp>
  </cdr:relSizeAnchor>
  <cdr:relSizeAnchor xmlns:cdr="http://schemas.openxmlformats.org/drawingml/2006/chartDrawing">
    <cdr:from>
      <cdr:x>0.4748</cdr:x>
      <cdr:y>0</cdr:y>
    </cdr:from>
    <cdr:to>
      <cdr:x>1</cdr:x>
      <cdr:y>0.0748</cdr:y>
    </cdr:to>
    <cdr:sp macro="" textlink="">
      <cdr:nvSpPr>
        <cdr:cNvPr id="3" name="AxisTitleValueSecondary"/>
        <cdr:cNvSpPr txBox="1"/>
      </cdr:nvSpPr>
      <cdr:spPr>
        <a:xfrm xmlns:a="http://schemas.openxmlformats.org/drawingml/2006/main">
          <a:off x="2393156" y="0"/>
          <a:ext cx="2647156" cy="287258"/>
        </a:xfrm>
        <a:prstGeom xmlns:a="http://schemas.openxmlformats.org/drawingml/2006/main" prst="rect">
          <a:avLst/>
        </a:prstGeom>
      </cdr:spPr>
      <cdr:txBody>
        <a:bodyPr xmlns:a="http://schemas.openxmlformats.org/drawingml/2006/main" vertOverflow="clip" vert="horz" lIns="25400" tIns="50800" rIns="25400" bIns="50800" rtlCol="0">
          <a:noAutofit/>
        </a:bodyPr>
        <a:lstStyle xmlns:a="http://schemas.openxmlformats.org/drawingml/2006/main"/>
        <a:p xmlns:a="http://schemas.openxmlformats.org/drawingml/2006/main">
          <a:pPr algn="r"/>
          <a:r>
            <a:rPr lang="da-DK" sz="900" dirty="0" smtClean="0">
              <a:solidFill>
                <a:srgbClr val="000000"/>
              </a:solidFill>
              <a:latin typeface="Arial" panose="020B0604020202020204" pitchFamily="34" charset="0"/>
            </a:rPr>
            <a:t>Numerisk prognoseafvigelse</a:t>
          </a:r>
          <a:endParaRPr lang="da-DK" sz="900" dirty="0">
            <a:solidFill>
              <a:srgbClr val="000000"/>
            </a:solidFill>
            <a:latin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0.00625</cdr:x>
      <cdr:y>0</cdr:y>
    </cdr:from>
    <cdr:to>
      <cdr:x>0.60983</cdr:x>
      <cdr:y>0.04445</cdr:y>
    </cdr:to>
    <cdr:sp macro="" textlink="">
      <cdr:nvSpPr>
        <cdr:cNvPr id="8" name="AxisTitleValuePrimary"/>
        <cdr:cNvSpPr txBox="1"/>
      </cdr:nvSpPr>
      <cdr:spPr>
        <a:xfrm xmlns:a="http://schemas.openxmlformats.org/drawingml/2006/main">
          <a:off x="19050" y="0"/>
          <a:ext cx="1839713"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dirty="0" smtClean="0">
              <a:solidFill>
                <a:srgbClr val="000000"/>
              </a:solidFill>
              <a:latin typeface="Neue Haas Grotesk Text Pro"/>
            </a:rPr>
            <a:t>Pct.-point</a:t>
          </a:r>
          <a:endParaRPr lang="da-DK" sz="900" dirty="0">
            <a:solidFill>
              <a:srgbClr val="000000"/>
            </a:solidFill>
            <a:latin typeface="Neue Haas Grotesk Text Pro"/>
          </a:endParaRPr>
        </a:p>
      </cdr:txBody>
    </cdr:sp>
  </cdr:relSizeAnchor>
  <cdr:relSizeAnchor xmlns:cdr="http://schemas.openxmlformats.org/drawingml/2006/chartDrawing">
    <cdr:from>
      <cdr:x>0.38809</cdr:x>
      <cdr:y>0</cdr:y>
    </cdr:from>
    <cdr:to>
      <cdr:x>0.99167</cdr:x>
      <cdr:y>0.04445</cdr:y>
    </cdr:to>
    <cdr:sp macro="" textlink="">
      <cdr:nvSpPr>
        <cdr:cNvPr id="9" name="AxisTitleValueSecondary"/>
        <cdr:cNvSpPr txBox="1"/>
      </cdr:nvSpPr>
      <cdr:spPr>
        <a:xfrm xmlns:a="http://schemas.openxmlformats.org/drawingml/2006/main">
          <a:off x="1182887" y="0"/>
          <a:ext cx="1839713"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dirty="0" smtClean="0">
              <a:solidFill>
                <a:srgbClr val="000000"/>
              </a:solidFill>
              <a:latin typeface="Neue Haas Grotesk Text Pro"/>
            </a:rPr>
            <a:t>Pct.-point</a:t>
          </a:r>
          <a:endParaRPr lang="da-DK" sz="900" dirty="0">
            <a:solidFill>
              <a:srgbClr val="000000"/>
            </a:solidFill>
            <a:latin typeface="Neue Haas Grotesk Text Pro"/>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0.00625</cdr:x>
      <cdr:y>0</cdr:y>
    </cdr:from>
    <cdr:to>
      <cdr:x>0.20786</cdr:x>
      <cdr:y>0.04445</cdr:y>
    </cdr:to>
    <cdr:sp macro="" textlink="">
      <cdr:nvSpPr>
        <cdr:cNvPr id="8" name="AxisTitleValuePrimary"/>
        <cdr:cNvSpPr txBox="1"/>
      </cdr:nvSpPr>
      <cdr:spPr>
        <a:xfrm xmlns:a="http://schemas.openxmlformats.org/drawingml/2006/main">
          <a:off x="19050"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Pct.-point</a:t>
          </a:r>
        </a:p>
      </cdr:txBody>
    </cdr:sp>
  </cdr:relSizeAnchor>
  <cdr:relSizeAnchor xmlns:cdr="http://schemas.openxmlformats.org/drawingml/2006/chartDrawing">
    <cdr:from>
      <cdr:x>0.79006</cdr:x>
      <cdr:y>0</cdr:y>
    </cdr:from>
    <cdr:to>
      <cdr:x>0.99167</cdr:x>
      <cdr:y>0.04445</cdr:y>
    </cdr:to>
    <cdr:sp macro="" textlink="">
      <cdr:nvSpPr>
        <cdr:cNvPr id="9" name="AxisTitleValueSecondary"/>
        <cdr:cNvSpPr txBox="1"/>
      </cdr:nvSpPr>
      <cdr:spPr>
        <a:xfrm xmlns:a="http://schemas.openxmlformats.org/drawingml/2006/main">
          <a:off x="2408094"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Pct.-point</a:t>
          </a:r>
        </a:p>
      </cdr:txBody>
    </cdr:sp>
  </cdr:relSizeAnchor>
</c:userShapes>
</file>

<file path=ppt/drawings/drawing13.xml><?xml version="1.0" encoding="utf-8"?>
<c:userShapes xmlns:c="http://schemas.openxmlformats.org/drawingml/2006/chart">
  <cdr:relSizeAnchor xmlns:cdr="http://schemas.openxmlformats.org/drawingml/2006/chartDrawing">
    <cdr:from>
      <cdr:x>0.00625</cdr:x>
      <cdr:y>0</cdr:y>
    </cdr:from>
    <cdr:to>
      <cdr:x>0.24783</cdr:x>
      <cdr:y>0.04445</cdr:y>
    </cdr:to>
    <cdr:sp macro="" textlink="">
      <cdr:nvSpPr>
        <cdr:cNvPr id="8" name="AxisTitleValuePrimary"/>
        <cdr:cNvSpPr txBox="1"/>
      </cdr:nvSpPr>
      <cdr:spPr>
        <a:xfrm xmlns:a="http://schemas.openxmlformats.org/drawingml/2006/main">
          <a:off x="19050" y="0"/>
          <a:ext cx="736334"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dirty="0">
              <a:solidFill>
                <a:srgbClr val="000000"/>
              </a:solidFill>
              <a:latin typeface="Neue Haas Grotesk Text Pro"/>
            </a:rPr>
            <a:t>Pct. af skøn</a:t>
          </a:r>
        </a:p>
      </cdr:txBody>
    </cdr:sp>
  </cdr:relSizeAnchor>
  <cdr:relSizeAnchor xmlns:cdr="http://schemas.openxmlformats.org/drawingml/2006/chartDrawing">
    <cdr:from>
      <cdr:x>0.75009</cdr:x>
      <cdr:y>0</cdr:y>
    </cdr:from>
    <cdr:to>
      <cdr:x>0.99167</cdr:x>
      <cdr:y>0.04445</cdr:y>
    </cdr:to>
    <cdr:sp macro="" textlink="">
      <cdr:nvSpPr>
        <cdr:cNvPr id="9" name="AxisTitleValueSecondary"/>
        <cdr:cNvSpPr txBox="1"/>
      </cdr:nvSpPr>
      <cdr:spPr>
        <a:xfrm xmlns:a="http://schemas.openxmlformats.org/drawingml/2006/main">
          <a:off x="2286266" y="0"/>
          <a:ext cx="736334"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 af skøn</a:t>
          </a:r>
        </a:p>
      </cdr:txBody>
    </cdr:sp>
  </cdr:relSizeAnchor>
</c:userShapes>
</file>

<file path=ppt/drawings/drawing2.xml><?xml version="1.0" encoding="utf-8"?>
<c:userShapes xmlns:c="http://schemas.openxmlformats.org/drawingml/2006/chart">
  <cdr:relSizeAnchor xmlns:cdr="http://schemas.openxmlformats.org/drawingml/2006/chartDrawing">
    <cdr:from>
      <cdr:x>0.0346</cdr:x>
      <cdr:y>0</cdr:y>
    </cdr:from>
    <cdr:to>
      <cdr:x>0.15202</cdr:x>
      <cdr:y>0.04445</cdr:y>
    </cdr:to>
    <cdr:sp macro="" textlink="">
      <cdr:nvSpPr>
        <cdr:cNvPr id="6" name="AxisTitleValuePrimary"/>
        <cdr:cNvSpPr txBox="1"/>
      </cdr:nvSpPr>
      <cdr:spPr>
        <a:xfrm xmlns:a="http://schemas.openxmlformats.org/drawingml/2006/main">
          <a:off x="174375" y="0"/>
          <a:ext cx="591797" cy="147762"/>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 </a:t>
          </a:r>
        </a:p>
      </cdr:txBody>
    </cdr:sp>
  </cdr:relSizeAnchor>
  <cdr:relSizeAnchor xmlns:cdr="http://schemas.openxmlformats.org/drawingml/2006/chartDrawing">
    <cdr:from>
      <cdr:x>0.85157</cdr:x>
      <cdr:y>0</cdr:y>
    </cdr:from>
    <cdr:to>
      <cdr:x>0.96899</cdr:x>
      <cdr:y>0.04445</cdr:y>
    </cdr:to>
    <cdr:sp macro="" textlink="">
      <cdr:nvSpPr>
        <cdr:cNvPr id="7" name="AxisTitleValueSecondary"/>
        <cdr:cNvSpPr txBox="1"/>
      </cdr:nvSpPr>
      <cdr:spPr>
        <a:xfrm xmlns:a="http://schemas.openxmlformats.org/drawingml/2006/main">
          <a:off x="4291920" y="0"/>
          <a:ext cx="591797" cy="147762"/>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 </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0.5252</cdr:x>
      <cdr:y>0.0748</cdr:y>
    </cdr:to>
    <cdr:sp macro="" textlink="">
      <cdr:nvSpPr>
        <cdr:cNvPr id="2" name="AxisTitleValuePrimary"/>
        <cdr:cNvSpPr txBox="1"/>
      </cdr:nvSpPr>
      <cdr:spPr>
        <a:xfrm xmlns:a="http://schemas.openxmlformats.org/drawingml/2006/main">
          <a:off x="0" y="0"/>
          <a:ext cx="2647156" cy="287258"/>
        </a:xfrm>
        <a:prstGeom xmlns:a="http://schemas.openxmlformats.org/drawingml/2006/main" prst="rect">
          <a:avLst/>
        </a:prstGeom>
      </cdr:spPr>
      <cdr:txBody>
        <a:bodyPr xmlns:a="http://schemas.openxmlformats.org/drawingml/2006/main" vertOverflow="clip" vert="horz" lIns="25400" tIns="50800" rIns="25400" bIns="50800" rtlCol="0">
          <a:noAutofit/>
        </a:bodyPr>
        <a:lstStyle xmlns:a="http://schemas.openxmlformats.org/drawingml/2006/main"/>
        <a:p xmlns:a="http://schemas.openxmlformats.org/drawingml/2006/main">
          <a:pPr algn="l"/>
          <a:r>
            <a:rPr lang="da-DK" sz="900" dirty="0" smtClean="0">
              <a:solidFill>
                <a:srgbClr val="000000"/>
              </a:solidFill>
              <a:latin typeface="Neue Haas Grotesk Text Pro" panose="020B0504020202020204"/>
            </a:rPr>
            <a:t>Faktisk BNP-vækst</a:t>
          </a:r>
          <a:endParaRPr lang="da-DK" sz="900" dirty="0">
            <a:solidFill>
              <a:srgbClr val="000000"/>
            </a:solidFill>
            <a:latin typeface="Neue Haas Grotesk Text Pro" panose="020B0504020202020204"/>
          </a:endParaRPr>
        </a:p>
      </cdr:txBody>
    </cdr:sp>
  </cdr:relSizeAnchor>
  <cdr:relSizeAnchor xmlns:cdr="http://schemas.openxmlformats.org/drawingml/2006/chartDrawing">
    <cdr:from>
      <cdr:x>0.4748</cdr:x>
      <cdr:y>0</cdr:y>
    </cdr:from>
    <cdr:to>
      <cdr:x>1</cdr:x>
      <cdr:y>0.0748</cdr:y>
    </cdr:to>
    <cdr:sp macro="" textlink="">
      <cdr:nvSpPr>
        <cdr:cNvPr id="3" name="AxisTitleValueSecondary"/>
        <cdr:cNvSpPr txBox="1"/>
      </cdr:nvSpPr>
      <cdr:spPr>
        <a:xfrm xmlns:a="http://schemas.openxmlformats.org/drawingml/2006/main">
          <a:off x="2393156" y="0"/>
          <a:ext cx="2647156" cy="287258"/>
        </a:xfrm>
        <a:prstGeom xmlns:a="http://schemas.openxmlformats.org/drawingml/2006/main" prst="rect">
          <a:avLst/>
        </a:prstGeom>
      </cdr:spPr>
      <cdr:txBody>
        <a:bodyPr xmlns:a="http://schemas.openxmlformats.org/drawingml/2006/main" vertOverflow="clip" vert="horz" lIns="25400" tIns="50800" rIns="25400" bIns="50800" rtlCol="0">
          <a:noAutofit/>
        </a:bodyPr>
        <a:lstStyle xmlns:a="http://schemas.openxmlformats.org/drawingml/2006/main"/>
        <a:p xmlns:a="http://schemas.openxmlformats.org/drawingml/2006/main">
          <a:pPr algn="r"/>
          <a:r>
            <a:rPr lang="da-DK" sz="900" dirty="0" smtClean="0">
              <a:solidFill>
                <a:srgbClr val="000000"/>
              </a:solidFill>
              <a:latin typeface="Neue Haas Grotesk Text Pro" panose="020B0504020202020204"/>
            </a:rPr>
            <a:t>Faktisk BNP-vækst</a:t>
          </a:r>
          <a:endParaRPr lang="da-DK" sz="900" dirty="0">
            <a:solidFill>
              <a:srgbClr val="000000"/>
            </a:solidFill>
            <a:latin typeface="Neue Haas Grotesk Text Pro" panose="020B0504020202020204"/>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0.00625</cdr:x>
      <cdr:y>0.01702</cdr:y>
    </cdr:from>
    <cdr:to>
      <cdr:x>0.53622</cdr:x>
      <cdr:y>0.06147</cdr:y>
    </cdr:to>
    <cdr:sp macro="" textlink="">
      <cdr:nvSpPr>
        <cdr:cNvPr id="12" name="AxisTitleValuePrimary"/>
        <cdr:cNvSpPr txBox="1"/>
      </cdr:nvSpPr>
      <cdr:spPr>
        <a:xfrm xmlns:a="http://schemas.openxmlformats.org/drawingml/2006/main">
          <a:off x="19050" y="50800"/>
          <a:ext cx="161535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dirty="0">
              <a:solidFill>
                <a:srgbClr val="000000"/>
              </a:solidFill>
              <a:latin typeface="Neue Haas Grotesk Text Pro"/>
            </a:rPr>
            <a:t>Prognoseafvigelse, pct.-point</a:t>
          </a:r>
        </a:p>
      </cdr:txBody>
    </cdr:sp>
  </cdr:relSizeAnchor>
  <cdr:relSizeAnchor xmlns:cdr="http://schemas.openxmlformats.org/drawingml/2006/chartDrawing">
    <cdr:from>
      <cdr:x>0.46169</cdr:x>
      <cdr:y>0.01702</cdr:y>
    </cdr:from>
    <cdr:to>
      <cdr:x>0.99167</cdr:x>
      <cdr:y>0.06147</cdr:y>
    </cdr:to>
    <cdr:sp macro="" textlink="">
      <cdr:nvSpPr>
        <cdr:cNvPr id="13" name="AxisTitleValueSecondary"/>
        <cdr:cNvSpPr txBox="1"/>
      </cdr:nvSpPr>
      <cdr:spPr>
        <a:xfrm xmlns:a="http://schemas.openxmlformats.org/drawingml/2006/main">
          <a:off x="1407244" y="50800"/>
          <a:ext cx="161535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Prognoseafvigelse, pct.-point</a:t>
          </a:r>
        </a:p>
      </cdr:txBody>
    </cdr:sp>
  </cdr:relSizeAnchor>
</c:userShapes>
</file>

<file path=ppt/drawings/drawing5.xml><?xml version="1.0" encoding="utf-8"?>
<c:userShapes xmlns:c="http://schemas.openxmlformats.org/drawingml/2006/chart">
  <cdr:relSizeAnchor xmlns:cdr="http://schemas.openxmlformats.org/drawingml/2006/chartDrawing">
    <cdr:from>
      <cdr:x>0.00625</cdr:x>
      <cdr:y>0</cdr:y>
    </cdr:from>
    <cdr:to>
      <cdr:x>0.12367</cdr:x>
      <cdr:y>0.04445</cdr:y>
    </cdr:to>
    <cdr:sp macro="" textlink="">
      <cdr:nvSpPr>
        <cdr:cNvPr id="6" name="AxisTitleValuePrimary"/>
        <cdr:cNvSpPr txBox="1"/>
      </cdr:nvSpPr>
      <cdr:spPr>
        <a:xfrm xmlns:a="http://schemas.openxmlformats.org/drawingml/2006/main">
          <a:off x="19050" y="0"/>
          <a:ext cx="357897"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 </a:t>
          </a:r>
        </a:p>
      </cdr:txBody>
    </cdr:sp>
  </cdr:relSizeAnchor>
  <cdr:relSizeAnchor xmlns:cdr="http://schemas.openxmlformats.org/drawingml/2006/chartDrawing">
    <cdr:from>
      <cdr:x>0.87425</cdr:x>
      <cdr:y>0</cdr:y>
    </cdr:from>
    <cdr:to>
      <cdr:x>0.99167</cdr:x>
      <cdr:y>0.04445</cdr:y>
    </cdr:to>
    <cdr:sp macro="" textlink="">
      <cdr:nvSpPr>
        <cdr:cNvPr id="7" name="AxisTitleValueSecondary"/>
        <cdr:cNvSpPr txBox="1"/>
      </cdr:nvSpPr>
      <cdr:spPr>
        <a:xfrm xmlns:a="http://schemas.openxmlformats.org/drawingml/2006/main">
          <a:off x="2664703" y="0"/>
          <a:ext cx="357897"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 </a:t>
          </a:r>
        </a:p>
      </cdr:txBody>
    </cdr:sp>
  </cdr:relSizeAnchor>
  <cdr:relSizeAnchor xmlns:cdr="http://schemas.openxmlformats.org/drawingml/2006/chartDrawing">
    <cdr:from>
      <cdr:x>0.73717</cdr:x>
      <cdr:y>0.10897</cdr:y>
    </cdr:from>
    <cdr:to>
      <cdr:x>0.94479</cdr:x>
      <cdr:y>0.7728</cdr:y>
    </cdr:to>
    <cdr:sp macro="" textlink="">
      <cdr:nvSpPr>
        <cdr:cNvPr id="8" name="Ellipse 7"/>
        <cdr:cNvSpPr/>
      </cdr:nvSpPr>
      <cdr:spPr>
        <a:xfrm xmlns:a="http://schemas.openxmlformats.org/drawingml/2006/main">
          <a:off x="3715586" y="418462"/>
          <a:ext cx="1046449" cy="2549215"/>
        </a:xfrm>
        <a:prstGeom xmlns:a="http://schemas.openxmlformats.org/drawingml/2006/main" prst="ellipse">
          <a:avLst/>
        </a:prstGeom>
        <a:noFill xmlns:a="http://schemas.openxmlformats.org/drawingml/2006/main"/>
        <a:ln xmlns:a="http://schemas.openxmlformats.org/drawingml/2006/main" w="1270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da-DK" sz="1100">
            <a:solidFill>
              <a:schemeClr val="bg1">
                <a:lumMod val="65000"/>
              </a:schemeClr>
            </a:solidFill>
          </a:endParaRPr>
        </a:p>
      </cdr:txBody>
    </cdr:sp>
  </cdr:relSizeAnchor>
  <cdr:relSizeAnchor xmlns:cdr="http://schemas.openxmlformats.org/drawingml/2006/chartDrawing">
    <cdr:from>
      <cdr:x>0.61678</cdr:x>
      <cdr:y>0.25113</cdr:y>
    </cdr:from>
    <cdr:to>
      <cdr:x>0.71822</cdr:x>
      <cdr:y>0.25218</cdr:y>
    </cdr:to>
    <cdr:cxnSp macro="">
      <cdr:nvCxnSpPr>
        <cdr:cNvPr id="9" name="Lige pilforbindelse 8"/>
        <cdr:cNvCxnSpPr/>
      </cdr:nvCxnSpPr>
      <cdr:spPr>
        <a:xfrm xmlns:a="http://schemas.openxmlformats.org/drawingml/2006/main" flipV="1">
          <a:off x="3108757" y="964380"/>
          <a:ext cx="511296" cy="4023"/>
        </a:xfrm>
        <a:prstGeom xmlns:a="http://schemas.openxmlformats.org/drawingml/2006/main" prst="straightConnector1">
          <a:avLst/>
        </a:prstGeom>
        <a:ln xmlns:a="http://schemas.openxmlformats.org/drawingml/2006/main">
          <a:solidFill>
            <a:schemeClr val="bg1">
              <a:lumMod val="75000"/>
            </a:schemeClr>
          </a:solidFill>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0.4535</cdr:x>
      <cdr:y>0.22138</cdr:y>
    </cdr:from>
    <cdr:to>
      <cdr:x>0.62832</cdr:x>
      <cdr:y>0.30833</cdr:y>
    </cdr:to>
    <cdr:sp macro="" textlink="">
      <cdr:nvSpPr>
        <cdr:cNvPr id="13" name="Tekstfelt 8"/>
        <cdr:cNvSpPr txBox="1"/>
      </cdr:nvSpPr>
      <cdr:spPr>
        <a:xfrm xmlns:a="http://schemas.openxmlformats.org/drawingml/2006/main">
          <a:off x="2285798" y="850150"/>
          <a:ext cx="881149" cy="3339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a-DK" sz="900" dirty="0">
              <a:solidFill>
                <a:schemeClr val="bg1">
                  <a:lumMod val="65000"/>
                </a:schemeClr>
              </a:solidFill>
              <a:latin typeface="Arial" panose="020B0604020202020204" pitchFamily="34" charset="0"/>
              <a:cs typeface="Arial" panose="020B0604020202020204" pitchFamily="34" charset="0"/>
            </a:rPr>
            <a:t>Ikke endelige</a:t>
          </a:r>
        </a:p>
      </cdr:txBody>
    </cdr:sp>
  </cdr:relSizeAnchor>
</c:userShapes>
</file>

<file path=ppt/drawings/drawing6.xml><?xml version="1.0" encoding="utf-8"?>
<c:userShapes xmlns:c="http://schemas.openxmlformats.org/drawingml/2006/chart">
  <cdr:relSizeAnchor xmlns:cdr="http://schemas.openxmlformats.org/drawingml/2006/chartDrawing">
    <cdr:from>
      <cdr:x>0.00625</cdr:x>
      <cdr:y>0</cdr:y>
    </cdr:from>
    <cdr:to>
      <cdr:x>0.20786</cdr:x>
      <cdr:y>0.04445</cdr:y>
    </cdr:to>
    <cdr:sp macro="" textlink="">
      <cdr:nvSpPr>
        <cdr:cNvPr id="8" name="AxisTitleValuePrimary"/>
        <cdr:cNvSpPr txBox="1"/>
      </cdr:nvSpPr>
      <cdr:spPr>
        <a:xfrm xmlns:a="http://schemas.openxmlformats.org/drawingml/2006/main">
          <a:off x="19050"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Pct.-point</a:t>
          </a:r>
        </a:p>
      </cdr:txBody>
    </cdr:sp>
  </cdr:relSizeAnchor>
  <cdr:relSizeAnchor xmlns:cdr="http://schemas.openxmlformats.org/drawingml/2006/chartDrawing">
    <cdr:from>
      <cdr:x>0.79006</cdr:x>
      <cdr:y>0</cdr:y>
    </cdr:from>
    <cdr:to>
      <cdr:x>0.99167</cdr:x>
      <cdr:y>0.04445</cdr:y>
    </cdr:to>
    <cdr:sp macro="" textlink="">
      <cdr:nvSpPr>
        <cdr:cNvPr id="9" name="AxisTitleValueSecondary"/>
        <cdr:cNvSpPr txBox="1"/>
      </cdr:nvSpPr>
      <cdr:spPr>
        <a:xfrm xmlns:a="http://schemas.openxmlformats.org/drawingml/2006/main">
          <a:off x="2408094"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Pct.-point</a:t>
          </a:r>
        </a:p>
      </cdr:txBody>
    </cdr:sp>
  </cdr:relSizeAnchor>
  <cdr:relSizeAnchor xmlns:cdr="http://schemas.openxmlformats.org/drawingml/2006/chartDrawing">
    <cdr:from>
      <cdr:x>0.04167</cdr:x>
      <cdr:y>0.15106</cdr:y>
    </cdr:from>
    <cdr:to>
      <cdr:x>0.30177</cdr:x>
      <cdr:y>0.19825</cdr:y>
    </cdr:to>
    <cdr:sp macro="" textlink="">
      <cdr:nvSpPr>
        <cdr:cNvPr id="10" name="AxisTitleValueSecondary"/>
        <cdr:cNvSpPr txBox="1"/>
      </cdr:nvSpPr>
      <cdr:spPr>
        <a:xfrm xmlns:a="http://schemas.openxmlformats.org/drawingml/2006/main">
          <a:off x="210030" y="446373"/>
          <a:ext cx="1310997" cy="139441"/>
        </a:xfrm>
        <a:prstGeom xmlns:a="http://schemas.openxmlformats.org/drawingml/2006/main" prst="rect">
          <a:avLst/>
        </a:prstGeom>
      </cdr:spPr>
      <cdr:txBody>
        <a:bodyPr xmlns:a="http://schemas.openxmlformats.org/drawingml/2006/main" vert="horz"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a-DK" sz="900" dirty="0">
              <a:solidFill>
                <a:srgbClr val="000000"/>
              </a:solidFill>
              <a:latin typeface="Neue Haas Grotesk Text Pro"/>
            </a:rPr>
            <a:t>Skøn der rammer for lavt</a:t>
          </a:r>
        </a:p>
      </cdr:txBody>
    </cdr:sp>
  </cdr:relSizeAnchor>
  <cdr:relSizeAnchor xmlns:cdr="http://schemas.openxmlformats.org/drawingml/2006/chartDrawing">
    <cdr:from>
      <cdr:x>0.04479</cdr:x>
      <cdr:y>0.56277</cdr:y>
    </cdr:from>
    <cdr:to>
      <cdr:x>0.29682</cdr:x>
      <cdr:y>0.60616</cdr:y>
    </cdr:to>
    <cdr:sp macro="" textlink="">
      <cdr:nvSpPr>
        <cdr:cNvPr id="11" name="AxisTitleValueSecondary"/>
        <cdr:cNvSpPr txBox="1"/>
      </cdr:nvSpPr>
      <cdr:spPr>
        <a:xfrm xmlns:a="http://schemas.openxmlformats.org/drawingml/2006/main">
          <a:off x="225756" y="1662954"/>
          <a:ext cx="1270332" cy="128207"/>
        </a:xfrm>
        <a:prstGeom xmlns:a="http://schemas.openxmlformats.org/drawingml/2006/main" prst="rect">
          <a:avLst/>
        </a:prstGeom>
      </cdr:spPr>
      <cdr:txBody>
        <a:bodyPr xmlns:a="http://schemas.openxmlformats.org/drawingml/2006/main" vert="horz"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a-DK" sz="900" dirty="0">
              <a:solidFill>
                <a:srgbClr val="000000"/>
              </a:solidFill>
              <a:latin typeface="Neue Haas Grotesk Text Pro"/>
            </a:rPr>
            <a:t>Skøn der rammer for højt</a:t>
          </a:r>
        </a:p>
      </cdr:txBody>
    </cdr:sp>
  </cdr:relSizeAnchor>
</c:userShapes>
</file>

<file path=ppt/drawings/drawing7.xml><?xml version="1.0" encoding="utf-8"?>
<c:userShapes xmlns:c="http://schemas.openxmlformats.org/drawingml/2006/chart">
  <cdr:relSizeAnchor xmlns:cdr="http://schemas.openxmlformats.org/drawingml/2006/chartDrawing">
    <cdr:from>
      <cdr:x>0.00625</cdr:x>
      <cdr:y>0</cdr:y>
    </cdr:from>
    <cdr:to>
      <cdr:x>0.20786</cdr:x>
      <cdr:y>0.04445</cdr:y>
    </cdr:to>
    <cdr:sp macro="" textlink="">
      <cdr:nvSpPr>
        <cdr:cNvPr id="10" name="AxisTitleValuePrimary"/>
        <cdr:cNvSpPr txBox="1"/>
      </cdr:nvSpPr>
      <cdr:spPr>
        <a:xfrm xmlns:a="http://schemas.openxmlformats.org/drawingml/2006/main">
          <a:off x="19050"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Pct.-point</a:t>
          </a:r>
        </a:p>
      </cdr:txBody>
    </cdr:sp>
  </cdr:relSizeAnchor>
  <cdr:relSizeAnchor xmlns:cdr="http://schemas.openxmlformats.org/drawingml/2006/chartDrawing">
    <cdr:from>
      <cdr:x>0.79006</cdr:x>
      <cdr:y>0</cdr:y>
    </cdr:from>
    <cdr:to>
      <cdr:x>0.99167</cdr:x>
      <cdr:y>0.04445</cdr:y>
    </cdr:to>
    <cdr:sp macro="" textlink="">
      <cdr:nvSpPr>
        <cdr:cNvPr id="11" name="AxisTitleValueSecondary"/>
        <cdr:cNvSpPr txBox="1"/>
      </cdr:nvSpPr>
      <cdr:spPr>
        <a:xfrm xmlns:a="http://schemas.openxmlformats.org/drawingml/2006/main">
          <a:off x="2408094"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Pct.-point</a:t>
          </a:r>
        </a:p>
      </cdr:txBody>
    </cdr:sp>
  </cdr:relSizeAnchor>
</c:userShapes>
</file>

<file path=ppt/drawings/drawing8.xml><?xml version="1.0" encoding="utf-8"?>
<c:userShapes xmlns:c="http://schemas.openxmlformats.org/drawingml/2006/chart">
  <cdr:relSizeAnchor xmlns:cdr="http://schemas.openxmlformats.org/drawingml/2006/chartDrawing">
    <cdr:from>
      <cdr:x>0.00625</cdr:x>
      <cdr:y>0</cdr:y>
    </cdr:from>
    <cdr:to>
      <cdr:x>0.20786</cdr:x>
      <cdr:y>0.04445</cdr:y>
    </cdr:to>
    <cdr:sp macro="" textlink="">
      <cdr:nvSpPr>
        <cdr:cNvPr id="8" name="AxisTitleValuePrimary"/>
        <cdr:cNvSpPr txBox="1"/>
      </cdr:nvSpPr>
      <cdr:spPr>
        <a:xfrm xmlns:a="http://schemas.openxmlformats.org/drawingml/2006/main">
          <a:off x="19050"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Pct.-point</a:t>
          </a:r>
        </a:p>
      </cdr:txBody>
    </cdr:sp>
  </cdr:relSizeAnchor>
  <cdr:relSizeAnchor xmlns:cdr="http://schemas.openxmlformats.org/drawingml/2006/chartDrawing">
    <cdr:from>
      <cdr:x>0.79006</cdr:x>
      <cdr:y>0</cdr:y>
    </cdr:from>
    <cdr:to>
      <cdr:x>0.99167</cdr:x>
      <cdr:y>0.04445</cdr:y>
    </cdr:to>
    <cdr:sp macro="" textlink="">
      <cdr:nvSpPr>
        <cdr:cNvPr id="9" name="AxisTitleValueSecondary"/>
        <cdr:cNvSpPr txBox="1"/>
      </cdr:nvSpPr>
      <cdr:spPr>
        <a:xfrm xmlns:a="http://schemas.openxmlformats.org/drawingml/2006/main">
          <a:off x="2408094"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Pct.-point</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0.02814</cdr:y>
    </cdr:from>
    <cdr:to>
      <cdr:x>0.96211</cdr:x>
      <cdr:y>0.07251</cdr:y>
    </cdr:to>
    <cdr:sp macro="" textlink="">
      <cdr:nvSpPr>
        <cdr:cNvPr id="8" name="AxisTitleValuePrimary"/>
        <cdr:cNvSpPr txBox="1"/>
      </cdr:nvSpPr>
      <cdr:spPr>
        <a:xfrm xmlns:a="http://schemas.openxmlformats.org/drawingml/2006/main">
          <a:off x="0" y="108066"/>
          <a:ext cx="4849322" cy="170382"/>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dirty="0" err="1">
              <a:solidFill>
                <a:srgbClr val="000000"/>
              </a:solidFill>
              <a:latin typeface="Neue Haas Grotesk Text Pro"/>
            </a:rPr>
            <a:t>Gns</a:t>
          </a:r>
          <a:r>
            <a:rPr lang="da-DK" sz="900" dirty="0">
              <a:solidFill>
                <a:srgbClr val="000000"/>
              </a:solidFill>
              <a:latin typeface="Neue Haas Grotesk Text Pro"/>
            </a:rPr>
            <a:t>. numerisk prognoseafvigelse relativt til variation i BNP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D60DDA76-7DFE-BC8B-498D-C0983DBCC8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144A34EE-7738-98B9-4F0C-E9E46663D2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4C46F-8E54-4089-BF0B-EAD2CAF9FC25}" type="datetimeFigureOut">
              <a:rPr lang="da-DK" smtClean="0"/>
              <a:t>30-08-2023</a:t>
            </a:fld>
            <a:endParaRPr lang="da-DK"/>
          </a:p>
        </p:txBody>
      </p:sp>
      <p:sp>
        <p:nvSpPr>
          <p:cNvPr id="4" name="Pladsholder til sidefod 3">
            <a:extLst>
              <a:ext uri="{FF2B5EF4-FFF2-40B4-BE49-F238E27FC236}">
                <a16:creationId xmlns:a16="http://schemas.microsoft.com/office/drawing/2014/main" id="{254732A7-FE2C-4E18-E472-2A70996A9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F5ED4A9-9A9F-F586-889E-C3F49957E4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11C71D-E0D6-4436-89E3-E9715ACB49E7}" type="slidenum">
              <a:rPr lang="da-DK" smtClean="0"/>
              <a:t>‹nr.›</a:t>
            </a:fld>
            <a:endParaRPr lang="da-DK"/>
          </a:p>
        </p:txBody>
      </p:sp>
    </p:spTree>
    <p:extLst>
      <p:ext uri="{BB962C8B-B14F-4D97-AF65-F5344CB8AC3E}">
        <p14:creationId xmlns:p14="http://schemas.microsoft.com/office/powerpoint/2010/main" val="112907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22576-8480-4290-8CDA-17CD54DCB276}" type="datetimeFigureOut">
              <a:rPr lang="da-DK" smtClean="0"/>
              <a:t>30-08-2023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421F0-4251-4691-B445-BBF2BF25892B}" type="slidenum">
              <a:rPr lang="da-DK" smtClean="0"/>
              <a:t>‹nr.›</a:t>
            </a:fld>
            <a:endParaRPr lang="da-DK"/>
          </a:p>
        </p:txBody>
      </p:sp>
    </p:spTree>
    <p:extLst>
      <p:ext uri="{BB962C8B-B14F-4D97-AF65-F5344CB8AC3E}">
        <p14:creationId xmlns:p14="http://schemas.microsoft.com/office/powerpoint/2010/main" val="151053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EB02D-56FC-B366-D26A-D8E4CDB0470E}"/>
              </a:ext>
            </a:extLst>
          </p:cNvPr>
          <p:cNvSpPr>
            <a:spLocks noGrp="1"/>
          </p:cNvSpPr>
          <p:nvPr>
            <p:ph type="ctrTitle" hasCustomPrompt="1"/>
          </p:nvPr>
        </p:nvSpPr>
        <p:spPr>
          <a:xfrm>
            <a:off x="838200" y="1121833"/>
            <a:ext cx="10512000" cy="2387600"/>
          </a:xfrm>
          <a:prstGeom prst="rect">
            <a:avLst/>
          </a:prstGeom>
        </p:spPr>
        <p:txBody>
          <a:bodyPr lIns="0" rIns="0" anchor="b"/>
          <a:lstStyle>
            <a:lvl1pPr algn="l">
              <a:defRPr sz="3600" b="1">
                <a:solidFill>
                  <a:srgbClr val="003096"/>
                </a:solidFill>
                <a:latin typeface="Neue Haas Grotesk Text Pro" panose="020B0504020202020204" pitchFamily="34" charset="0"/>
              </a:defRPr>
            </a:lvl1pPr>
          </a:lstStyle>
          <a:p>
            <a:r>
              <a:rPr lang="da-DK" dirty="0"/>
              <a:t>[Overskrift]</a:t>
            </a:r>
          </a:p>
        </p:txBody>
      </p:sp>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38200" y="3602568"/>
            <a:ext cx="10512000" cy="402497"/>
          </a:xfrm>
          <a:prstGeom prst="rect">
            <a:avLst/>
          </a:prstGeom>
        </p:spPr>
        <p:txBody>
          <a:bodyPr lIns="0" rIns="0"/>
          <a:lstStyle>
            <a:lvl1pPr marL="0" indent="0" algn="l">
              <a:buNone/>
              <a:defRPr sz="14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[Dato]</a:t>
            </a:r>
          </a:p>
        </p:txBody>
      </p:sp>
    </p:spTree>
    <p:extLst>
      <p:ext uri="{BB962C8B-B14F-4D97-AF65-F5344CB8AC3E}">
        <p14:creationId xmlns:p14="http://schemas.microsoft.com/office/powerpoint/2010/main" val="129123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_3">
    <p:bg>
      <p:bgPr>
        <a:solidFill>
          <a:srgbClr val="B8004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1FA8E-CB2C-71B2-A8CF-891BD4091150}"/>
              </a:ext>
            </a:extLst>
          </p:cNvPr>
          <p:cNvSpPr>
            <a:spLocks noGrp="1"/>
          </p:cNvSpPr>
          <p:nvPr>
            <p:ph type="title" hasCustomPrompt="1"/>
          </p:nvPr>
        </p:nvSpPr>
        <p:spPr>
          <a:xfrm>
            <a:off x="838200" y="2918012"/>
            <a:ext cx="8449200" cy="591988"/>
          </a:xfrm>
          <a:prstGeom prst="rect">
            <a:avLst/>
          </a:prstGeom>
        </p:spPr>
        <p:txBody>
          <a:bodyPr anchor="t"/>
          <a:lstStyle>
            <a:lvl1pPr>
              <a:defRPr sz="3600">
                <a:solidFill>
                  <a:srgbClr val="F6F8F5"/>
                </a:solidFill>
                <a:latin typeface="Neue Haas Grotesk Text Pro" panose="020B0504020202020204" pitchFamily="34" charset="0"/>
              </a:defRPr>
            </a:lvl1pPr>
          </a:lstStyle>
          <a:p>
            <a:r>
              <a:rPr lang="da-DK" dirty="0"/>
              <a:t>[Tekst]</a:t>
            </a:r>
          </a:p>
        </p:txBody>
      </p:sp>
    </p:spTree>
    <p:extLst>
      <p:ext uri="{BB962C8B-B14F-4D97-AF65-F5344CB8AC3E}">
        <p14:creationId xmlns:p14="http://schemas.microsoft.com/office/powerpoint/2010/main" val="150063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40000" y="1412777"/>
            <a:ext cx="8448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[Underoverskrift]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12" name="Pladsholder til tekst 11">
            <a:extLst>
              <a:ext uri="{FF2B5EF4-FFF2-40B4-BE49-F238E27FC236}">
                <a16:creationId xmlns:a16="http://schemas.microsoft.com/office/drawing/2014/main" id="{615E2698-475B-77E2-BA36-22797A2DC277}"/>
              </a:ext>
            </a:extLst>
          </p:cNvPr>
          <p:cNvSpPr>
            <a:spLocks noGrp="1"/>
          </p:cNvSpPr>
          <p:nvPr>
            <p:ph type="body" sz="quarter" idx="12" hasCustomPrompt="1"/>
          </p:nvPr>
        </p:nvSpPr>
        <p:spPr>
          <a:xfrm>
            <a:off x="840317" y="1892300"/>
            <a:ext cx="8447616" cy="2592917"/>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287993" indent="0">
              <a:buClr>
                <a:srgbClr val="003096"/>
              </a:buClr>
              <a:buSzPct val="110000"/>
              <a:buFont typeface="Arial" panose="020B0604020202020204" pitchFamily="34" charset="0"/>
              <a:buNone/>
              <a:defRPr sz="1733">
                <a:latin typeface="Neue Haas Grotesk Text Pro" panose="020B0504020202020204" pitchFamily="34" charset="0"/>
              </a:defRPr>
            </a:lvl2pPr>
            <a:lvl3pPr marL="623984" indent="0">
              <a:buClr>
                <a:srgbClr val="003096"/>
              </a:buClr>
              <a:buSzPct val="110000"/>
              <a:buNone/>
              <a:defRPr sz="1733">
                <a:latin typeface="Neue Haas Grotesk Text Pro" panose="020B0504020202020204" pitchFamily="34" charset="0"/>
              </a:defRPr>
            </a:lvl3pPr>
            <a:lvl4pPr>
              <a:defRPr sz="1733">
                <a:latin typeface="Neue Haas Grotesk Text Pro" panose="020B0504020202020204" pitchFamily="34" charset="0"/>
              </a:defRPr>
            </a:lvl4pPr>
            <a:lvl5pPr>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Tree>
    <p:extLst>
      <p:ext uri="{BB962C8B-B14F-4D97-AF65-F5344CB8AC3E}">
        <p14:creationId xmlns:p14="http://schemas.microsoft.com/office/powerpoint/2010/main" val="95576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tabel">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40000" y="1412777"/>
            <a:ext cx="8448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[Figur/tabel 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4" name="Pladsholder til indhold 3">
            <a:extLst>
              <a:ext uri="{FF2B5EF4-FFF2-40B4-BE49-F238E27FC236}">
                <a16:creationId xmlns:a16="http://schemas.microsoft.com/office/drawing/2014/main" id="{BB41DB4D-D0FA-FD87-0210-C3751CE0A0EA}"/>
              </a:ext>
            </a:extLst>
          </p:cNvPr>
          <p:cNvSpPr>
            <a:spLocks noGrp="1"/>
          </p:cNvSpPr>
          <p:nvPr>
            <p:ph sz="quarter" idx="12" hasCustomPrompt="1"/>
          </p:nvPr>
        </p:nvSpPr>
        <p:spPr>
          <a:xfrm>
            <a:off x="840317" y="1920000"/>
            <a:ext cx="8447616" cy="3840000"/>
          </a:xfrm>
          <a:prstGeom prst="rect">
            <a:avLst/>
          </a:prstGeom>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48834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figurer">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40000" y="1412777"/>
            <a:ext cx="5040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[Figur/tabel 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4" name="Pladsholder til indhold 3">
            <a:extLst>
              <a:ext uri="{FF2B5EF4-FFF2-40B4-BE49-F238E27FC236}">
                <a16:creationId xmlns:a16="http://schemas.microsoft.com/office/drawing/2014/main" id="{BB41DB4D-D0FA-FD87-0210-C3751CE0A0EA}"/>
              </a:ext>
            </a:extLst>
          </p:cNvPr>
          <p:cNvSpPr>
            <a:spLocks noGrp="1"/>
          </p:cNvSpPr>
          <p:nvPr>
            <p:ph sz="quarter" idx="12" hasCustomPrompt="1"/>
          </p:nvPr>
        </p:nvSpPr>
        <p:spPr>
          <a:xfrm>
            <a:off x="840317" y="1920000"/>
            <a:ext cx="5040000" cy="3840000"/>
          </a:xfrm>
          <a:prstGeom prst="rect">
            <a:avLst/>
          </a:prstGeom>
        </p:spPr>
        <p:txBody>
          <a:bodyPr/>
          <a:lstStyle>
            <a:lvl1pPr marL="0" indent="0">
              <a:buNone/>
              <a:defRPr/>
            </a:lvl1pPr>
          </a:lstStyle>
          <a:p>
            <a:pPr lvl="0"/>
            <a:r>
              <a:rPr lang="da-DK" dirty="0"/>
              <a:t> </a:t>
            </a:r>
          </a:p>
        </p:txBody>
      </p:sp>
      <p:sp>
        <p:nvSpPr>
          <p:cNvPr id="6" name="Pladsholder til indhold 3">
            <a:extLst>
              <a:ext uri="{FF2B5EF4-FFF2-40B4-BE49-F238E27FC236}">
                <a16:creationId xmlns:a16="http://schemas.microsoft.com/office/drawing/2014/main" id="{02F5FA62-74AA-50AA-ED7B-AD7D66A5D65A}"/>
              </a:ext>
            </a:extLst>
          </p:cNvPr>
          <p:cNvSpPr>
            <a:spLocks noGrp="1"/>
          </p:cNvSpPr>
          <p:nvPr>
            <p:ph sz="quarter" idx="13" hasCustomPrompt="1"/>
          </p:nvPr>
        </p:nvSpPr>
        <p:spPr>
          <a:xfrm>
            <a:off x="6312000" y="1916131"/>
            <a:ext cx="5040000" cy="3840000"/>
          </a:xfrm>
          <a:prstGeom prst="rect">
            <a:avLst/>
          </a:prstGeom>
        </p:spPr>
        <p:txBody>
          <a:bodyPr/>
          <a:lstStyle>
            <a:lvl1pPr marL="0" indent="0">
              <a:buNone/>
              <a:defRPr/>
            </a:lvl1pPr>
          </a:lstStyle>
          <a:p>
            <a:pPr lvl="0"/>
            <a:r>
              <a:rPr lang="da-DK" dirty="0"/>
              <a:t> </a:t>
            </a:r>
          </a:p>
        </p:txBody>
      </p:sp>
      <p:sp>
        <p:nvSpPr>
          <p:cNvPr id="9" name="Pladsholder til tekst 8">
            <a:extLst>
              <a:ext uri="{FF2B5EF4-FFF2-40B4-BE49-F238E27FC236}">
                <a16:creationId xmlns:a16="http://schemas.microsoft.com/office/drawing/2014/main" id="{90ED2E6F-06F9-4B39-553D-A7B9047613A4}"/>
              </a:ext>
            </a:extLst>
          </p:cNvPr>
          <p:cNvSpPr>
            <a:spLocks noGrp="1"/>
          </p:cNvSpPr>
          <p:nvPr>
            <p:ph type="body" sz="quarter" idx="14" hasCustomPrompt="1"/>
          </p:nvPr>
        </p:nvSpPr>
        <p:spPr>
          <a:xfrm>
            <a:off x="6312000" y="1411818"/>
            <a:ext cx="5040000" cy="385233"/>
          </a:xfrm>
          <a:prstGeom prst="rect">
            <a:avLst/>
          </a:prstGeom>
        </p:spPr>
        <p:txBody>
          <a:bodyPr lIns="0" rIns="0"/>
          <a:lstStyle>
            <a:lvl1pPr marL="0" indent="0">
              <a:buNone/>
              <a:defRPr sz="1867" b="1">
                <a:solidFill>
                  <a:srgbClr val="5A5F5A"/>
                </a:solidFill>
                <a:latin typeface="Neue Haas Grotesk Text Pro" panose="020B0504020202020204" pitchFamily="34" charset="0"/>
              </a:defRPr>
            </a:lvl1pPr>
          </a:lstStyle>
          <a:p>
            <a:pPr lvl="0"/>
            <a:r>
              <a:rPr lang="da-DK" dirty="0"/>
              <a:t>[Figur/tabel overskrift]</a:t>
            </a:r>
          </a:p>
        </p:txBody>
      </p:sp>
      <p:cxnSp>
        <p:nvCxnSpPr>
          <p:cNvPr id="12" name="Lige forbindelse 11">
            <a:extLst>
              <a:ext uri="{FF2B5EF4-FFF2-40B4-BE49-F238E27FC236}">
                <a16:creationId xmlns:a16="http://schemas.microsoft.com/office/drawing/2014/main" id="{C2357C2D-700F-CE83-DF76-E184CF3C6973}"/>
              </a:ext>
            </a:extLst>
          </p:cNvPr>
          <p:cNvCxnSpPr/>
          <p:nvPr userDrawn="1"/>
        </p:nvCxnSpPr>
        <p:spPr>
          <a:xfrm>
            <a:off x="6096000" y="1916131"/>
            <a:ext cx="0" cy="38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8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Figur">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40000" y="1412777"/>
            <a:ext cx="5040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[Underoverskrift]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6" name="Pladsholder til indhold 3">
            <a:extLst>
              <a:ext uri="{FF2B5EF4-FFF2-40B4-BE49-F238E27FC236}">
                <a16:creationId xmlns:a16="http://schemas.microsoft.com/office/drawing/2014/main" id="{02F5FA62-74AA-50AA-ED7B-AD7D66A5D65A}"/>
              </a:ext>
            </a:extLst>
          </p:cNvPr>
          <p:cNvSpPr>
            <a:spLocks noGrp="1"/>
          </p:cNvSpPr>
          <p:nvPr>
            <p:ph sz="quarter" idx="13" hasCustomPrompt="1"/>
          </p:nvPr>
        </p:nvSpPr>
        <p:spPr>
          <a:xfrm>
            <a:off x="6312000" y="1916131"/>
            <a:ext cx="5040000" cy="3840000"/>
          </a:xfrm>
          <a:prstGeom prst="rect">
            <a:avLst/>
          </a:prstGeom>
        </p:spPr>
        <p:txBody>
          <a:bodyPr/>
          <a:lstStyle>
            <a:lvl1pPr marL="0" indent="0">
              <a:buNone/>
              <a:defRPr/>
            </a:lvl1pPr>
          </a:lstStyle>
          <a:p>
            <a:pPr lvl="0"/>
            <a:r>
              <a:rPr lang="da-DK" dirty="0"/>
              <a:t> </a:t>
            </a:r>
          </a:p>
        </p:txBody>
      </p:sp>
      <p:sp>
        <p:nvSpPr>
          <p:cNvPr id="9" name="Pladsholder til tekst 8">
            <a:extLst>
              <a:ext uri="{FF2B5EF4-FFF2-40B4-BE49-F238E27FC236}">
                <a16:creationId xmlns:a16="http://schemas.microsoft.com/office/drawing/2014/main" id="{90ED2E6F-06F9-4B39-553D-A7B9047613A4}"/>
              </a:ext>
            </a:extLst>
          </p:cNvPr>
          <p:cNvSpPr>
            <a:spLocks noGrp="1"/>
          </p:cNvSpPr>
          <p:nvPr>
            <p:ph type="body" sz="quarter" idx="14" hasCustomPrompt="1"/>
          </p:nvPr>
        </p:nvSpPr>
        <p:spPr>
          <a:xfrm>
            <a:off x="6312000" y="1411818"/>
            <a:ext cx="5040000" cy="385233"/>
          </a:xfrm>
          <a:prstGeom prst="rect">
            <a:avLst/>
          </a:prstGeom>
        </p:spPr>
        <p:txBody>
          <a:bodyPr lIns="0" rIns="0"/>
          <a:lstStyle>
            <a:lvl1pPr marL="0" indent="0">
              <a:buNone/>
              <a:defRPr sz="1867" b="1">
                <a:solidFill>
                  <a:srgbClr val="5A5F5A"/>
                </a:solidFill>
                <a:latin typeface="Neue Haas Grotesk Text Pro" panose="020B0504020202020204" pitchFamily="34" charset="0"/>
              </a:defRPr>
            </a:lvl1pPr>
          </a:lstStyle>
          <a:p>
            <a:pPr lvl="0"/>
            <a:r>
              <a:rPr lang="da-DK" dirty="0"/>
              <a:t>[Figur/tabel overskrift]</a:t>
            </a:r>
          </a:p>
        </p:txBody>
      </p:sp>
      <p:cxnSp>
        <p:nvCxnSpPr>
          <p:cNvPr id="12" name="Lige forbindelse 11">
            <a:extLst>
              <a:ext uri="{FF2B5EF4-FFF2-40B4-BE49-F238E27FC236}">
                <a16:creationId xmlns:a16="http://schemas.microsoft.com/office/drawing/2014/main" id="{C2357C2D-700F-CE83-DF76-E184CF3C6973}"/>
              </a:ext>
            </a:extLst>
          </p:cNvPr>
          <p:cNvCxnSpPr/>
          <p:nvPr userDrawn="1"/>
        </p:nvCxnSpPr>
        <p:spPr>
          <a:xfrm>
            <a:off x="6096000" y="1916131"/>
            <a:ext cx="0" cy="38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dsholder til tekst 7">
            <a:extLst>
              <a:ext uri="{FF2B5EF4-FFF2-40B4-BE49-F238E27FC236}">
                <a16:creationId xmlns:a16="http://schemas.microsoft.com/office/drawing/2014/main" id="{A36A6935-89D5-D5E3-A356-E36ACB5D3AB6}"/>
              </a:ext>
            </a:extLst>
          </p:cNvPr>
          <p:cNvSpPr>
            <a:spLocks noGrp="1"/>
          </p:cNvSpPr>
          <p:nvPr>
            <p:ph type="body" sz="quarter" idx="15" hasCustomPrompt="1"/>
          </p:nvPr>
        </p:nvSpPr>
        <p:spPr>
          <a:xfrm>
            <a:off x="840317" y="1920001"/>
            <a:ext cx="5039676" cy="3765551"/>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479988" indent="-191995">
              <a:buClr>
                <a:srgbClr val="003096"/>
              </a:buClr>
              <a:buSzPct val="110000"/>
              <a:defRPr sz="1733">
                <a:latin typeface="Neue Haas Grotesk Text Pro" panose="020B0504020202020204" pitchFamily="34" charset="0"/>
              </a:defRPr>
            </a:lvl2pPr>
            <a:lvl3pPr marL="815980" indent="-191995">
              <a:buClr>
                <a:srgbClr val="003096"/>
              </a:buClr>
              <a:buSzPct val="110000"/>
              <a:defRPr sz="1733">
                <a:latin typeface="Neue Haas Grotesk Text Pro" panose="020B0504020202020204" pitchFamily="34" charset="0"/>
              </a:defRPr>
            </a:lvl3pPr>
            <a:lvl4pPr>
              <a:buClr>
                <a:srgbClr val="003096"/>
              </a:buClr>
              <a:buSzPct val="110000"/>
              <a:defRPr sz="1733">
                <a:latin typeface="Neue Haas Grotesk Text Pro" panose="020B0504020202020204" pitchFamily="34" charset="0"/>
              </a:defRPr>
            </a:lvl4pPr>
            <a:lvl5pPr>
              <a:buClr>
                <a:srgbClr val="003096"/>
              </a:buClr>
              <a:buSzPct val="110000"/>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Tree>
    <p:extLst>
      <p:ext uri="{BB962C8B-B14F-4D97-AF65-F5344CB8AC3E}">
        <p14:creationId xmlns:p14="http://schemas.microsoft.com/office/powerpoint/2010/main" val="116420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Tekst">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6312000" y="1408908"/>
            <a:ext cx="5040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[Underoverskrift]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6" name="Pladsholder til indhold 3">
            <a:extLst>
              <a:ext uri="{FF2B5EF4-FFF2-40B4-BE49-F238E27FC236}">
                <a16:creationId xmlns:a16="http://schemas.microsoft.com/office/drawing/2014/main" id="{02F5FA62-74AA-50AA-ED7B-AD7D66A5D65A}"/>
              </a:ext>
            </a:extLst>
          </p:cNvPr>
          <p:cNvSpPr>
            <a:spLocks noGrp="1"/>
          </p:cNvSpPr>
          <p:nvPr>
            <p:ph sz="quarter" idx="13" hasCustomPrompt="1"/>
          </p:nvPr>
        </p:nvSpPr>
        <p:spPr>
          <a:xfrm>
            <a:off x="840000" y="1916131"/>
            <a:ext cx="5040000" cy="3840000"/>
          </a:xfrm>
          <a:prstGeom prst="rect">
            <a:avLst/>
          </a:prstGeom>
        </p:spPr>
        <p:txBody>
          <a:bodyPr/>
          <a:lstStyle>
            <a:lvl1pPr marL="0" indent="0">
              <a:buNone/>
              <a:defRPr/>
            </a:lvl1pPr>
          </a:lstStyle>
          <a:p>
            <a:pPr lvl="0"/>
            <a:r>
              <a:rPr lang="da-DK" dirty="0"/>
              <a:t> </a:t>
            </a:r>
          </a:p>
        </p:txBody>
      </p:sp>
      <p:sp>
        <p:nvSpPr>
          <p:cNvPr id="9" name="Pladsholder til tekst 8">
            <a:extLst>
              <a:ext uri="{FF2B5EF4-FFF2-40B4-BE49-F238E27FC236}">
                <a16:creationId xmlns:a16="http://schemas.microsoft.com/office/drawing/2014/main" id="{90ED2E6F-06F9-4B39-553D-A7B9047613A4}"/>
              </a:ext>
            </a:extLst>
          </p:cNvPr>
          <p:cNvSpPr>
            <a:spLocks noGrp="1"/>
          </p:cNvSpPr>
          <p:nvPr>
            <p:ph type="body" sz="quarter" idx="14" hasCustomPrompt="1"/>
          </p:nvPr>
        </p:nvSpPr>
        <p:spPr>
          <a:xfrm>
            <a:off x="840000" y="1411818"/>
            <a:ext cx="5040000" cy="385233"/>
          </a:xfrm>
          <a:prstGeom prst="rect">
            <a:avLst/>
          </a:prstGeom>
        </p:spPr>
        <p:txBody>
          <a:bodyPr lIns="0" rIns="0"/>
          <a:lstStyle>
            <a:lvl1pPr marL="0" indent="0">
              <a:buNone/>
              <a:defRPr sz="1867" b="1">
                <a:solidFill>
                  <a:srgbClr val="5A5F5A"/>
                </a:solidFill>
                <a:latin typeface="Neue Haas Grotesk Text Pro" panose="020B0504020202020204" pitchFamily="34" charset="0"/>
              </a:defRPr>
            </a:lvl1pPr>
          </a:lstStyle>
          <a:p>
            <a:pPr lvl="0"/>
            <a:r>
              <a:rPr lang="da-DK" dirty="0"/>
              <a:t>[Figur/tabel overskrift]</a:t>
            </a:r>
          </a:p>
        </p:txBody>
      </p:sp>
      <p:cxnSp>
        <p:nvCxnSpPr>
          <p:cNvPr id="12" name="Lige forbindelse 11">
            <a:extLst>
              <a:ext uri="{FF2B5EF4-FFF2-40B4-BE49-F238E27FC236}">
                <a16:creationId xmlns:a16="http://schemas.microsoft.com/office/drawing/2014/main" id="{C2357C2D-700F-CE83-DF76-E184CF3C6973}"/>
              </a:ext>
            </a:extLst>
          </p:cNvPr>
          <p:cNvCxnSpPr/>
          <p:nvPr userDrawn="1"/>
        </p:nvCxnSpPr>
        <p:spPr>
          <a:xfrm>
            <a:off x="6096000" y="1916131"/>
            <a:ext cx="0" cy="38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dsholder til tekst 7">
            <a:extLst>
              <a:ext uri="{FF2B5EF4-FFF2-40B4-BE49-F238E27FC236}">
                <a16:creationId xmlns:a16="http://schemas.microsoft.com/office/drawing/2014/main" id="{A36A6935-89D5-D5E3-A356-E36ACB5D3AB6}"/>
              </a:ext>
            </a:extLst>
          </p:cNvPr>
          <p:cNvSpPr>
            <a:spLocks noGrp="1"/>
          </p:cNvSpPr>
          <p:nvPr>
            <p:ph type="body" sz="quarter" idx="15" hasCustomPrompt="1"/>
          </p:nvPr>
        </p:nvSpPr>
        <p:spPr>
          <a:xfrm>
            <a:off x="6312001" y="1916131"/>
            <a:ext cx="5039676" cy="3765551"/>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479988" indent="-191995">
              <a:buClr>
                <a:srgbClr val="003096"/>
              </a:buClr>
              <a:buSzPct val="110000"/>
              <a:defRPr sz="1733">
                <a:latin typeface="Neue Haas Grotesk Text Pro" panose="020B0504020202020204" pitchFamily="34" charset="0"/>
              </a:defRPr>
            </a:lvl2pPr>
            <a:lvl3pPr marL="815980" indent="-191995">
              <a:buClr>
                <a:srgbClr val="003096"/>
              </a:buClr>
              <a:buSzPct val="110000"/>
              <a:defRPr sz="1733">
                <a:latin typeface="Neue Haas Grotesk Text Pro" panose="020B0504020202020204" pitchFamily="34" charset="0"/>
              </a:defRPr>
            </a:lvl3pPr>
            <a:lvl4pPr>
              <a:buClr>
                <a:srgbClr val="003096"/>
              </a:buClr>
              <a:buSzPct val="110000"/>
              <a:defRPr sz="1733">
                <a:latin typeface="Neue Haas Grotesk Text Pro" panose="020B0504020202020204" pitchFamily="34" charset="0"/>
              </a:defRPr>
            </a:lvl4pPr>
            <a:lvl5pPr>
              <a:buClr>
                <a:srgbClr val="003096"/>
              </a:buClr>
              <a:buSzPct val="110000"/>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Tree>
    <p:extLst>
      <p:ext uri="{BB962C8B-B14F-4D97-AF65-F5344CB8AC3E}">
        <p14:creationId xmlns:p14="http://schemas.microsoft.com/office/powerpoint/2010/main" val="38967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tekst">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6312000" y="1408908"/>
            <a:ext cx="5040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[Underoverskrift]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9" name="Pladsholder til tekst 8">
            <a:extLst>
              <a:ext uri="{FF2B5EF4-FFF2-40B4-BE49-F238E27FC236}">
                <a16:creationId xmlns:a16="http://schemas.microsoft.com/office/drawing/2014/main" id="{90ED2E6F-06F9-4B39-553D-A7B9047613A4}"/>
              </a:ext>
            </a:extLst>
          </p:cNvPr>
          <p:cNvSpPr>
            <a:spLocks noGrp="1"/>
          </p:cNvSpPr>
          <p:nvPr>
            <p:ph type="body" sz="quarter" idx="14" hasCustomPrompt="1"/>
          </p:nvPr>
        </p:nvSpPr>
        <p:spPr>
          <a:xfrm>
            <a:off x="840000" y="1411818"/>
            <a:ext cx="5040000" cy="385233"/>
          </a:xfrm>
          <a:prstGeom prst="rect">
            <a:avLst/>
          </a:prstGeom>
        </p:spPr>
        <p:txBody>
          <a:bodyPr lIns="0" rIns="0"/>
          <a:lstStyle>
            <a:lvl1pPr marL="0" indent="0">
              <a:buNone/>
              <a:defRPr sz="1867" b="1">
                <a:solidFill>
                  <a:srgbClr val="5A5F5A"/>
                </a:solidFill>
                <a:latin typeface="Neue Haas Grotesk Text Pro" panose="020B0504020202020204" pitchFamily="34" charset="0"/>
              </a:defRPr>
            </a:lvl1pPr>
          </a:lstStyle>
          <a:p>
            <a:pPr lvl="0"/>
            <a:r>
              <a:rPr lang="da-DK" dirty="0"/>
              <a:t>[Underoverskrift]</a:t>
            </a:r>
          </a:p>
        </p:txBody>
      </p:sp>
      <p:cxnSp>
        <p:nvCxnSpPr>
          <p:cNvPr id="12" name="Lige forbindelse 11">
            <a:extLst>
              <a:ext uri="{FF2B5EF4-FFF2-40B4-BE49-F238E27FC236}">
                <a16:creationId xmlns:a16="http://schemas.microsoft.com/office/drawing/2014/main" id="{C2357C2D-700F-CE83-DF76-E184CF3C6973}"/>
              </a:ext>
            </a:extLst>
          </p:cNvPr>
          <p:cNvCxnSpPr/>
          <p:nvPr userDrawn="1"/>
        </p:nvCxnSpPr>
        <p:spPr>
          <a:xfrm>
            <a:off x="6096000" y="1916131"/>
            <a:ext cx="0" cy="38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dsholder til tekst 7">
            <a:extLst>
              <a:ext uri="{FF2B5EF4-FFF2-40B4-BE49-F238E27FC236}">
                <a16:creationId xmlns:a16="http://schemas.microsoft.com/office/drawing/2014/main" id="{A36A6935-89D5-D5E3-A356-E36ACB5D3AB6}"/>
              </a:ext>
            </a:extLst>
          </p:cNvPr>
          <p:cNvSpPr>
            <a:spLocks noGrp="1"/>
          </p:cNvSpPr>
          <p:nvPr>
            <p:ph type="body" sz="quarter" idx="15" hasCustomPrompt="1"/>
          </p:nvPr>
        </p:nvSpPr>
        <p:spPr>
          <a:xfrm>
            <a:off x="6312001" y="1916131"/>
            <a:ext cx="5039676" cy="3765551"/>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479988" indent="-191995">
              <a:buClr>
                <a:srgbClr val="003096"/>
              </a:buClr>
              <a:buSzPct val="110000"/>
              <a:defRPr sz="1733">
                <a:latin typeface="Neue Haas Grotesk Text Pro" panose="020B0504020202020204" pitchFamily="34" charset="0"/>
              </a:defRPr>
            </a:lvl2pPr>
            <a:lvl3pPr marL="815980" indent="-191995">
              <a:buClr>
                <a:srgbClr val="003096"/>
              </a:buClr>
              <a:buSzPct val="110000"/>
              <a:defRPr sz="1733">
                <a:latin typeface="Neue Haas Grotesk Text Pro" panose="020B0504020202020204" pitchFamily="34" charset="0"/>
              </a:defRPr>
            </a:lvl3pPr>
            <a:lvl4pPr>
              <a:buClr>
                <a:srgbClr val="003096"/>
              </a:buClr>
              <a:buSzPct val="110000"/>
              <a:defRPr sz="1733">
                <a:latin typeface="Neue Haas Grotesk Text Pro" panose="020B0504020202020204" pitchFamily="34" charset="0"/>
              </a:defRPr>
            </a:lvl4pPr>
            <a:lvl5pPr>
              <a:buClr>
                <a:srgbClr val="003096"/>
              </a:buClr>
              <a:buSzPct val="110000"/>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
        <p:nvSpPr>
          <p:cNvPr id="2" name="Pladsholder til tekst 7">
            <a:extLst>
              <a:ext uri="{FF2B5EF4-FFF2-40B4-BE49-F238E27FC236}">
                <a16:creationId xmlns:a16="http://schemas.microsoft.com/office/drawing/2014/main" id="{EBD4DB24-7A75-F9ED-B7E2-4712AD5B858D}"/>
              </a:ext>
            </a:extLst>
          </p:cNvPr>
          <p:cNvSpPr>
            <a:spLocks noGrp="1"/>
          </p:cNvSpPr>
          <p:nvPr>
            <p:ph type="body" sz="quarter" idx="16" hasCustomPrompt="1"/>
          </p:nvPr>
        </p:nvSpPr>
        <p:spPr>
          <a:xfrm>
            <a:off x="840000" y="1916131"/>
            <a:ext cx="5039676" cy="3765551"/>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479988" indent="-191995">
              <a:buClr>
                <a:srgbClr val="003096"/>
              </a:buClr>
              <a:buSzPct val="110000"/>
              <a:defRPr sz="1733">
                <a:latin typeface="Neue Haas Grotesk Text Pro" panose="020B0504020202020204" pitchFamily="34" charset="0"/>
              </a:defRPr>
            </a:lvl2pPr>
            <a:lvl3pPr marL="815980" indent="-191995">
              <a:buClr>
                <a:srgbClr val="003096"/>
              </a:buClr>
              <a:buSzPct val="110000"/>
              <a:defRPr sz="1733">
                <a:latin typeface="Neue Haas Grotesk Text Pro" panose="020B0504020202020204" pitchFamily="34" charset="0"/>
              </a:defRPr>
            </a:lvl3pPr>
            <a:lvl4pPr>
              <a:buClr>
                <a:srgbClr val="003096"/>
              </a:buClr>
              <a:buSzPct val="110000"/>
              <a:defRPr sz="1733">
                <a:latin typeface="Neue Haas Grotesk Text Pro" panose="020B0504020202020204" pitchFamily="34" charset="0"/>
              </a:defRPr>
            </a:lvl4pPr>
            <a:lvl5pPr>
              <a:buClr>
                <a:srgbClr val="003096"/>
              </a:buClr>
              <a:buSzPct val="110000"/>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Tree>
    <p:extLst>
      <p:ext uri="{BB962C8B-B14F-4D97-AF65-F5344CB8AC3E}">
        <p14:creationId xmlns:p14="http://schemas.microsoft.com/office/powerpoint/2010/main" val="202018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_1">
    <p:bg>
      <p:bgPr>
        <a:solidFill>
          <a:srgbClr val="00309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1FA8E-CB2C-71B2-A8CF-891BD4091150}"/>
              </a:ext>
            </a:extLst>
          </p:cNvPr>
          <p:cNvSpPr>
            <a:spLocks noGrp="1"/>
          </p:cNvSpPr>
          <p:nvPr>
            <p:ph type="title" hasCustomPrompt="1"/>
          </p:nvPr>
        </p:nvSpPr>
        <p:spPr>
          <a:xfrm>
            <a:off x="838200" y="2918012"/>
            <a:ext cx="8449200" cy="591988"/>
          </a:xfrm>
          <a:prstGeom prst="rect">
            <a:avLst/>
          </a:prstGeom>
        </p:spPr>
        <p:txBody>
          <a:bodyPr anchor="t"/>
          <a:lstStyle>
            <a:lvl1pPr>
              <a:defRPr sz="3600">
                <a:solidFill>
                  <a:srgbClr val="F6F8F5"/>
                </a:solidFill>
                <a:latin typeface="Neue Haas Grotesk Text Pro" panose="020B0504020202020204" pitchFamily="34" charset="0"/>
              </a:defRPr>
            </a:lvl1pPr>
          </a:lstStyle>
          <a:p>
            <a:r>
              <a:rPr lang="da-DK" dirty="0"/>
              <a:t>[Tekst]</a:t>
            </a:r>
          </a:p>
        </p:txBody>
      </p:sp>
    </p:spTree>
    <p:extLst>
      <p:ext uri="{BB962C8B-B14F-4D97-AF65-F5344CB8AC3E}">
        <p14:creationId xmlns:p14="http://schemas.microsoft.com/office/powerpoint/2010/main" val="105170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_2">
    <p:bg>
      <p:bgPr>
        <a:solidFill>
          <a:srgbClr val="5AA3F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1FA8E-CB2C-71B2-A8CF-891BD4091150}"/>
              </a:ext>
            </a:extLst>
          </p:cNvPr>
          <p:cNvSpPr>
            <a:spLocks noGrp="1"/>
          </p:cNvSpPr>
          <p:nvPr>
            <p:ph type="title" hasCustomPrompt="1"/>
          </p:nvPr>
        </p:nvSpPr>
        <p:spPr>
          <a:xfrm>
            <a:off x="838200" y="2918012"/>
            <a:ext cx="8449200" cy="591988"/>
          </a:xfrm>
          <a:prstGeom prst="rect">
            <a:avLst/>
          </a:prstGeom>
        </p:spPr>
        <p:txBody>
          <a:bodyPr anchor="t"/>
          <a:lstStyle>
            <a:lvl1pPr>
              <a:defRPr sz="3600">
                <a:solidFill>
                  <a:srgbClr val="F6F8F5"/>
                </a:solidFill>
                <a:latin typeface="Neue Haas Grotesk Text Pro" panose="020B0504020202020204" pitchFamily="34" charset="0"/>
              </a:defRPr>
            </a:lvl1pPr>
          </a:lstStyle>
          <a:p>
            <a:r>
              <a:rPr lang="da-DK" dirty="0"/>
              <a:t>[Tekst]</a:t>
            </a:r>
          </a:p>
        </p:txBody>
      </p:sp>
    </p:spTree>
    <p:extLst>
      <p:ext uri="{BB962C8B-B14F-4D97-AF65-F5344CB8AC3E}">
        <p14:creationId xmlns:p14="http://schemas.microsoft.com/office/powerpoint/2010/main" val="3227219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8F5"/>
        </a:solidFill>
        <a:effectLst/>
      </p:bgPr>
    </p:bg>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49704DDF-9151-218D-9FA2-C6BF5F07744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9360363" y="5579811"/>
            <a:ext cx="2271636" cy="72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669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9170" rtl="0" eaLnBrk="1" latinLnBrk="0" hangingPunct="1">
        <a:lnSpc>
          <a:spcPct val="90000"/>
        </a:lnSpc>
        <a:spcBef>
          <a:spcPct val="0"/>
        </a:spcBef>
        <a:buNone/>
        <a:defRPr sz="3333" kern="1200">
          <a:solidFill>
            <a:schemeClr val="tx1"/>
          </a:solidFill>
          <a:latin typeface="Neue Haas Grotesk Text Pro" panose="020B0504020202020204" pitchFamily="34"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8F5"/>
        </a:solidFill>
        <a:effectLst/>
      </p:bgPr>
    </p:bg>
    <p:spTree>
      <p:nvGrpSpPr>
        <p:cNvPr id="1" name=""/>
        <p:cNvGrpSpPr/>
        <p:nvPr/>
      </p:nvGrpSpPr>
      <p:grpSpPr>
        <a:xfrm>
          <a:off x="0" y="0"/>
          <a:ext cx="0" cy="0"/>
          <a:chOff x="0" y="0"/>
          <a:chExt cx="0" cy="0"/>
        </a:xfrm>
      </p:grpSpPr>
      <p:cxnSp>
        <p:nvCxnSpPr>
          <p:cNvPr id="2" name="Lige forbindelse 1">
            <a:extLst>
              <a:ext uri="{FF2B5EF4-FFF2-40B4-BE49-F238E27FC236}">
                <a16:creationId xmlns:a16="http://schemas.microsoft.com/office/drawing/2014/main" id="{24021D26-ED43-BE36-9B91-1CF61FFCC1AC}"/>
              </a:ext>
            </a:extLst>
          </p:cNvPr>
          <p:cNvCxnSpPr/>
          <p:nvPr userDrawn="1"/>
        </p:nvCxnSpPr>
        <p:spPr>
          <a:xfrm>
            <a:off x="840000" y="6308009"/>
            <a:ext cx="8448000" cy="0"/>
          </a:xfrm>
          <a:prstGeom prst="line">
            <a:avLst/>
          </a:prstGeom>
          <a:ln w="12700">
            <a:solidFill>
              <a:srgbClr val="003096"/>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3FB76C49-A135-892C-78DC-70F5826C416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p:blipFill>
        <p:spPr bwMode="auto">
          <a:xfrm>
            <a:off x="9456374" y="5854665"/>
            <a:ext cx="1462260" cy="469588"/>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diasnummer 5">
            <a:extLst>
              <a:ext uri="{FF2B5EF4-FFF2-40B4-BE49-F238E27FC236}">
                <a16:creationId xmlns:a16="http://schemas.microsoft.com/office/drawing/2014/main" id="{2B59EC32-9BAE-B3DB-E57C-E8140342CE96}"/>
              </a:ext>
            </a:extLst>
          </p:cNvPr>
          <p:cNvSpPr txBox="1">
            <a:spLocks/>
          </p:cNvSpPr>
          <p:nvPr userDrawn="1"/>
        </p:nvSpPr>
        <p:spPr>
          <a:xfrm>
            <a:off x="10918634" y="6072086"/>
            <a:ext cx="576065" cy="366183"/>
          </a:xfrm>
          <a:prstGeom prst="rect">
            <a:avLst/>
          </a:prstGeom>
        </p:spPr>
        <p:txBody>
          <a:bodyPr vert="horz" lIns="121920" tIns="60960" rIns="121920" bIns="60960" rtlCol="0" anchor="ctr"/>
          <a:lstStyle>
            <a:defPPr>
              <a:defRPr lang="da-DK"/>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AAE90B4-05C2-4CFA-B75A-4B7C5E977355}" type="slidenum">
              <a:rPr lang="da-DK" sz="1200" smtClean="0">
                <a:solidFill>
                  <a:srgbClr val="5A5F5A"/>
                </a:solidFill>
                <a:latin typeface="Neue Haas Grotesk Text Pro" panose="020B0504020202020204" pitchFamily="34" charset="0"/>
              </a:rPr>
              <a:pPr algn="l"/>
              <a:t>‹nr.›</a:t>
            </a:fld>
            <a:endParaRPr lang="da-DK" sz="1200" dirty="0">
              <a:solidFill>
                <a:srgbClr val="5A5F5A"/>
              </a:solidFill>
              <a:latin typeface="Neue Haas Grotesk Text Pro" panose="020B0504020202020204" pitchFamily="34" charset="0"/>
            </a:endParaRPr>
          </a:p>
        </p:txBody>
      </p:sp>
    </p:spTree>
    <p:extLst>
      <p:ext uri="{BB962C8B-B14F-4D97-AF65-F5344CB8AC3E}">
        <p14:creationId xmlns:p14="http://schemas.microsoft.com/office/powerpoint/2010/main" val="37078090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9" r:id="rId6"/>
  </p:sldLayoutIdLst>
  <p:txStyles>
    <p:titleStyle>
      <a:lvl1pPr algn="l" defTabSz="1219170" rtl="0" eaLnBrk="1" latinLnBrk="0" hangingPunct="1">
        <a:lnSpc>
          <a:spcPct val="90000"/>
        </a:lnSpc>
        <a:spcBef>
          <a:spcPct val="0"/>
        </a:spcBef>
        <a:buNone/>
        <a:defRPr sz="3333" kern="1200">
          <a:solidFill>
            <a:schemeClr val="tx1"/>
          </a:solidFill>
          <a:latin typeface="Neue Haas Grotesk Text Pro" panose="020B0504020202020204" pitchFamily="34"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356121"/>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526CA-34F1-0381-F325-FF12EF251092}"/>
              </a:ext>
            </a:extLst>
          </p:cNvPr>
          <p:cNvSpPr>
            <a:spLocks noGrp="1"/>
          </p:cNvSpPr>
          <p:nvPr>
            <p:ph type="ctrTitle"/>
          </p:nvPr>
        </p:nvSpPr>
        <p:spPr/>
        <p:txBody>
          <a:bodyPr/>
          <a:lstStyle/>
          <a:p>
            <a:r>
              <a:rPr lang="da-DK" dirty="0" smtClean="0"/>
              <a:t>Prognoseevaluering - Hvor godt rammer prognosen for BNP i Økonomisk Redegørelse?</a:t>
            </a:r>
            <a:endParaRPr lang="da-DK" dirty="0"/>
          </a:p>
        </p:txBody>
      </p:sp>
      <p:sp>
        <p:nvSpPr>
          <p:cNvPr id="3" name="Undertitel 2">
            <a:extLst>
              <a:ext uri="{FF2B5EF4-FFF2-40B4-BE49-F238E27FC236}">
                <a16:creationId xmlns:a16="http://schemas.microsoft.com/office/drawing/2014/main" id="{9233D6E3-7617-C4CA-BC35-58348117798B}"/>
              </a:ext>
            </a:extLst>
          </p:cNvPr>
          <p:cNvSpPr>
            <a:spLocks noGrp="1"/>
          </p:cNvSpPr>
          <p:nvPr>
            <p:ph type="subTitle" idx="1"/>
          </p:nvPr>
        </p:nvSpPr>
        <p:spPr/>
        <p:txBody>
          <a:bodyPr/>
          <a:lstStyle/>
          <a:p>
            <a:r>
              <a:rPr lang="da-DK" dirty="0" smtClean="0"/>
              <a:t>August 2023</a:t>
            </a:r>
            <a:endParaRPr lang="da-DK" dirty="0"/>
          </a:p>
        </p:txBody>
      </p:sp>
    </p:spTree>
    <p:extLst>
      <p:ext uri="{BB962C8B-B14F-4D97-AF65-F5344CB8AC3E}">
        <p14:creationId xmlns:p14="http://schemas.microsoft.com/office/powerpoint/2010/main" val="81239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840317" y="840000"/>
            <a:ext cx="10511360" cy="556800"/>
          </a:xfrm>
        </p:spPr>
        <p:txBody>
          <a:bodyPr/>
          <a:lstStyle/>
          <a:p>
            <a:r>
              <a:rPr lang="da-DK" dirty="0"/>
              <a:t>Nøjagtigheden af skønnene i Økonomisk Redegørelse ligger i den bedre ende</a:t>
            </a:r>
          </a:p>
          <a:p>
            <a:endParaRPr lang="da-DK" dirty="0"/>
          </a:p>
        </p:txBody>
      </p:sp>
      <p:sp>
        <p:nvSpPr>
          <p:cNvPr id="5" name="Pladsholder til tekst 4"/>
          <p:cNvSpPr>
            <a:spLocks noGrp="1"/>
          </p:cNvSpPr>
          <p:nvPr>
            <p:ph type="body" sz="quarter" idx="14"/>
          </p:nvPr>
        </p:nvSpPr>
        <p:spPr>
          <a:xfrm>
            <a:off x="839999" y="1930156"/>
            <a:ext cx="5203353" cy="385233"/>
          </a:xfrm>
        </p:spPr>
        <p:txBody>
          <a:bodyPr/>
          <a:lstStyle/>
          <a:p>
            <a:r>
              <a:rPr lang="da-DK" sz="1800" dirty="0" smtClean="0"/>
              <a:t>Gennemsnitlig numerisk prognoseafvigelse for indeværende år (t), næste (t+1) og året efter (t+2)</a:t>
            </a:r>
            <a:endParaRPr lang="da-DK" sz="1800" dirty="0"/>
          </a:p>
        </p:txBody>
      </p:sp>
      <p:graphicFrame>
        <p:nvGraphicFramePr>
          <p:cNvPr id="7" name="Pladsholder til indhold 6"/>
          <p:cNvGraphicFramePr>
            <a:graphicFrameLocks noGrp="1"/>
          </p:cNvGraphicFramePr>
          <p:nvPr>
            <p:ph sz="quarter" idx="13"/>
            <p:extLst>
              <p:ext uri="{D42A27DB-BD31-4B8C-83A1-F6EECF244321}">
                <p14:modId xmlns:p14="http://schemas.microsoft.com/office/powerpoint/2010/main" val="3607112609"/>
              </p:ext>
            </p:extLst>
          </p:nvPr>
        </p:nvGraphicFramePr>
        <p:xfrm>
          <a:off x="839788" y="2552700"/>
          <a:ext cx="5040312" cy="2833947"/>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7"/>
          <p:cNvSpPr txBox="1"/>
          <p:nvPr/>
        </p:nvSpPr>
        <p:spPr>
          <a:xfrm>
            <a:off x="839788" y="5234660"/>
            <a:ext cx="5040312" cy="615553"/>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Nationalbankens </a:t>
            </a:r>
            <a:r>
              <a:rPr lang="da-DK" sz="800" dirty="0">
                <a:latin typeface="Neue Haas Grotesk Text Pro" panose="020B0504020202020204"/>
                <a:cs typeface="Arial" panose="020B0604020202020204" pitchFamily="34" charset="0"/>
              </a:rPr>
              <a:t>skøn </a:t>
            </a:r>
            <a:r>
              <a:rPr lang="da-DK" sz="800" dirty="0" smtClean="0">
                <a:latin typeface="Neue Haas Grotesk Text Pro" panose="020B0504020202020204"/>
                <a:cs typeface="Arial" panose="020B0604020202020204" pitchFamily="34" charset="0"/>
              </a:rPr>
              <a:t>for t+2 </a:t>
            </a:r>
            <a:r>
              <a:rPr lang="da-DK" sz="800" dirty="0">
                <a:latin typeface="Neue Haas Grotesk Text Pro" panose="020B0504020202020204"/>
                <a:cs typeface="Arial" panose="020B0604020202020204" pitchFamily="34" charset="0"/>
              </a:rPr>
              <a:t>er først tilgængelige fra </a:t>
            </a:r>
            <a:r>
              <a:rPr lang="da-DK" sz="800" dirty="0" smtClean="0">
                <a:latin typeface="Neue Haas Grotesk Text Pro" panose="020B0504020202020204"/>
                <a:cs typeface="Arial" panose="020B0604020202020204" pitchFamily="34" charset="0"/>
              </a:rPr>
              <a:t>2009 </a:t>
            </a:r>
            <a:r>
              <a:rPr lang="da-DK" sz="800" dirty="0">
                <a:latin typeface="Neue Haas Grotesk Text Pro" panose="020B0504020202020204"/>
                <a:cs typeface="Arial" panose="020B0604020202020204" pitchFamily="34" charset="0"/>
              </a:rPr>
              <a:t>og indgår derfor ikke. Skøn for t+2 sammenlignes fra 1993 og frem, idet 1993 er det første år, hvor skøn to år frem offentliggøres i Økonomisk Redegørelse. Figuren dækker perioden </a:t>
            </a:r>
            <a:r>
              <a:rPr lang="da-DK" sz="800" dirty="0" smtClean="0">
                <a:latin typeface="Neue Haas Grotesk Text Pro" panose="020B0504020202020204"/>
                <a:cs typeface="Arial" panose="020B0604020202020204" pitchFamily="34" charset="0"/>
              </a:rPr>
              <a:t>1980-2020.</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a:t>
            </a:r>
            <a:r>
              <a:rPr lang="da-DK" sz="800" dirty="0">
                <a:latin typeface="Neue Haas Grotesk Text Pro" panose="020B0504020202020204"/>
                <a:cs typeface="Arial" panose="020B0604020202020204" pitchFamily="34" charset="0"/>
              </a:rPr>
              <a:t>Danmarks Statistik</a:t>
            </a:r>
            <a:r>
              <a:rPr lang="da-DK" sz="800" dirty="0" smtClean="0">
                <a:latin typeface="Neue Haas Grotesk Text Pro" panose="020B0504020202020204"/>
                <a:cs typeface="Arial" panose="020B0604020202020204" pitchFamily="34" charset="0"/>
              </a:rPr>
              <a:t>, De </a:t>
            </a:r>
            <a:r>
              <a:rPr lang="da-DK" sz="800" dirty="0">
                <a:latin typeface="Neue Haas Grotesk Text Pro" panose="020B0504020202020204"/>
                <a:cs typeface="Arial" panose="020B0604020202020204" pitchFamily="34" charset="0"/>
              </a:rPr>
              <a:t>Økonomiske Råd, Dansk Industri, Nationalbanken, Nordea, EU-Kommissionen og OECD samt diverse udgaver af Økonomiske Redegørelse/Økonomisk Oversigt og egne beregninger</a:t>
            </a:r>
            <a:r>
              <a:rPr lang="da-DK" sz="800" dirty="0" smtClean="0">
                <a:latin typeface="Neue Haas Grotesk Text Pro" panose="020B0504020202020204"/>
                <a:cs typeface="Arial" panose="020B0604020202020204" pitchFamily="34" charset="0"/>
              </a:rPr>
              <a:t>.</a:t>
            </a:r>
          </a:p>
        </p:txBody>
      </p:sp>
      <p:sp>
        <p:nvSpPr>
          <p:cNvPr id="10" name="Pladsholder til tekst 9"/>
          <p:cNvSpPr>
            <a:spLocks noGrp="1"/>
          </p:cNvSpPr>
          <p:nvPr>
            <p:ph type="body" sz="quarter" idx="15"/>
          </p:nvPr>
        </p:nvSpPr>
        <p:spPr>
          <a:xfrm>
            <a:off x="6312001" y="1916131"/>
            <a:ext cx="5039676" cy="2919261"/>
          </a:xfrm>
          <a:prstGeom prst="rect">
            <a:avLst/>
          </a:prstGeom>
        </p:spPr>
        <p:txBody>
          <a:bodyPr wrap="square">
            <a:spAutoFit/>
          </a:bodyPr>
          <a:lstStyle/>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Skønnene fra Økonomisk </a:t>
            </a:r>
            <a:r>
              <a:rPr lang="da-DK" sz="1200" b="1" dirty="0" smtClean="0">
                <a:latin typeface="Arial" panose="020B0604020202020204" pitchFamily="34" charset="0"/>
                <a:cs typeface="Arial" panose="020B0604020202020204" pitchFamily="34" charset="0"/>
              </a:rPr>
              <a:t>Redegørelse, december, </a:t>
            </a:r>
            <a:r>
              <a:rPr lang="da-DK" sz="1200" b="1" dirty="0">
                <a:latin typeface="Arial" panose="020B0604020202020204" pitchFamily="34" charset="0"/>
                <a:cs typeface="Arial" panose="020B0604020202020204" pitchFamily="34" charset="0"/>
              </a:rPr>
              <a:t>ligger generelt i den lidt bedre ende sammenlignet med andre prognosemagere</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Der er umiddelbart ikke store forskelle institutionerne imellem, men for alle institutioner gælder det, at der i gennemsnit har været tale om betydelige afvigelser</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Økonomisk Redegørelse, </a:t>
            </a:r>
            <a:r>
              <a:rPr lang="da-DK" sz="1200" b="1" dirty="0" smtClean="0">
                <a:latin typeface="Arial" panose="020B0604020202020204" pitchFamily="34" charset="0"/>
                <a:cs typeface="Arial" panose="020B0604020202020204" pitchFamily="34" charset="0"/>
              </a:rPr>
              <a:t>december, </a:t>
            </a:r>
            <a:r>
              <a:rPr lang="da-DK" sz="1200" b="1" dirty="0">
                <a:latin typeface="Arial" panose="020B0604020202020204" pitchFamily="34" charset="0"/>
                <a:cs typeface="Arial" panose="020B0604020202020204" pitchFamily="34" charset="0"/>
              </a:rPr>
              <a:t>bliver udarbejdet lidt senere end de andre institutioners skøn og har dermed et lidt mere opdateret datagrundlag til rådighed. Augustredegørelsen er dog stadig på omgangshøjde med de andre institutioner. </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Målestokken her er den gennemsnitlige numeriske prognoseafvigelse, som anvendes i stedet for et almindeligt gennemsnit, så negative prognoseafvigelser i nogle år ikke opvejer positive afvigelser i andre år. En mindre gennemsnitlig numerisk afvigelse afspejler dermed højere præcision. </a:t>
            </a:r>
          </a:p>
        </p:txBody>
      </p:sp>
    </p:spTree>
    <p:extLst>
      <p:ext uri="{BB962C8B-B14F-4D97-AF65-F5344CB8AC3E}">
        <p14:creationId xmlns:p14="http://schemas.microsoft.com/office/powerpoint/2010/main" val="373266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840317" y="840000"/>
            <a:ext cx="10511360" cy="556800"/>
          </a:xfrm>
        </p:spPr>
        <p:txBody>
          <a:bodyPr/>
          <a:lstStyle/>
          <a:p>
            <a:r>
              <a:rPr lang="da-DK" dirty="0"/>
              <a:t>Nøjagtigheden af skønnene i Økonomisk Redegørelse er i midterfeltet for årene 2010-2022</a:t>
            </a:r>
          </a:p>
          <a:p>
            <a:endParaRPr lang="da-DK" dirty="0"/>
          </a:p>
        </p:txBody>
      </p:sp>
      <p:sp>
        <p:nvSpPr>
          <p:cNvPr id="5" name="Pladsholder til tekst 4"/>
          <p:cNvSpPr>
            <a:spLocks noGrp="1"/>
          </p:cNvSpPr>
          <p:nvPr>
            <p:ph type="body" sz="quarter" idx="14"/>
          </p:nvPr>
        </p:nvSpPr>
        <p:spPr>
          <a:xfrm>
            <a:off x="840000" y="1921844"/>
            <a:ext cx="5040000" cy="385233"/>
          </a:xfrm>
        </p:spPr>
        <p:txBody>
          <a:bodyPr/>
          <a:lstStyle/>
          <a:p>
            <a:r>
              <a:rPr lang="da-DK" dirty="0" err="1" smtClean="0"/>
              <a:t>Gns</a:t>
            </a:r>
            <a:r>
              <a:rPr lang="da-DK" dirty="0" smtClean="0"/>
              <a:t>. numerisk prognoseafvigelse i skøn for næste år (t+1) i perioden 2010-2022</a:t>
            </a:r>
            <a:endParaRPr lang="da-DK" dirty="0"/>
          </a:p>
        </p:txBody>
      </p:sp>
      <p:graphicFrame>
        <p:nvGraphicFramePr>
          <p:cNvPr id="7" name="Pladsholder til indhold 6"/>
          <p:cNvGraphicFramePr>
            <a:graphicFrameLocks noGrp="1"/>
          </p:cNvGraphicFramePr>
          <p:nvPr>
            <p:ph sz="quarter" idx="13"/>
            <p:extLst>
              <p:ext uri="{D42A27DB-BD31-4B8C-83A1-F6EECF244321}">
                <p14:modId xmlns:p14="http://schemas.microsoft.com/office/powerpoint/2010/main" val="1268588403"/>
              </p:ext>
            </p:extLst>
          </p:nvPr>
        </p:nvGraphicFramePr>
        <p:xfrm>
          <a:off x="839788" y="2552701"/>
          <a:ext cx="5040312" cy="27009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7"/>
          <p:cNvSpPr txBox="1"/>
          <p:nvPr/>
        </p:nvSpPr>
        <p:spPr>
          <a:xfrm>
            <a:off x="839788" y="5250795"/>
            <a:ext cx="5040212" cy="861774"/>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Søjlerne viser prognoseafvigelsen opgjort efter henholdsvis den første foreløbige opgørelse af BNP-væksten og den seneste opgørelse af BNP-væksten. For 2017 og 2018 er den første foreløbige prognoseafvigelse justeret henholdsvis 0,4 pct.-point ned og op, som korrektion for en betaling af et patent, som indtil offentliggørelsen af nationalregnskabet i november 2019 kun blev indregnet i 1. kvartal 2017. Se også anmærkning til figur på side 8.</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a:t>
            </a:r>
            <a:r>
              <a:rPr lang="da-DK" sz="800" dirty="0">
                <a:latin typeface="Neue Haas Grotesk Text Pro" panose="020B0504020202020204"/>
                <a:cs typeface="Arial" panose="020B0604020202020204" pitchFamily="34" charset="0"/>
              </a:rPr>
              <a:t>Danmarks Statistik</a:t>
            </a:r>
            <a:r>
              <a:rPr lang="da-DK" sz="800" dirty="0" smtClean="0">
                <a:latin typeface="Neue Haas Grotesk Text Pro" panose="020B0504020202020204"/>
                <a:cs typeface="Arial" panose="020B0604020202020204" pitchFamily="34" charset="0"/>
              </a:rPr>
              <a:t>, De </a:t>
            </a:r>
            <a:r>
              <a:rPr lang="da-DK" sz="800" dirty="0">
                <a:latin typeface="Neue Haas Grotesk Text Pro" panose="020B0504020202020204"/>
                <a:cs typeface="Arial" panose="020B0604020202020204" pitchFamily="34" charset="0"/>
              </a:rPr>
              <a:t>Økonomiske Råd, Dansk Industri, Nationalbanken, Nordea, EU-Kommissionen og OECD samt diverse udgaver af Økonomiske Redegørelse/Økonomisk Oversigt og egne beregninger.</a:t>
            </a:r>
          </a:p>
        </p:txBody>
      </p:sp>
      <p:sp>
        <p:nvSpPr>
          <p:cNvPr id="11" name="Pladsholder til tekst 8">
            <a:extLst>
              <a:ext uri="{FF2B5EF4-FFF2-40B4-BE49-F238E27FC236}">
                <a16:creationId xmlns:a16="http://schemas.microsoft.com/office/drawing/2014/main" id="{436B938A-6D77-87B1-1762-610D3B4EAAA2}"/>
              </a:ext>
            </a:extLst>
          </p:cNvPr>
          <p:cNvSpPr>
            <a:spLocks noGrp="1"/>
          </p:cNvSpPr>
          <p:nvPr>
            <p:ph type="body" sz="quarter" idx="15"/>
          </p:nvPr>
        </p:nvSpPr>
        <p:spPr/>
        <p:txBody>
          <a:bodyPr/>
          <a:lstStyle/>
          <a:p>
            <a:pPr marL="171450" indent="-171450"/>
            <a:r>
              <a:rPr lang="da-DK" sz="1200" b="1" kern="0" dirty="0" smtClean="0">
                <a:latin typeface="Arial" panose="020B0604020202020204" pitchFamily="34" charset="0"/>
                <a:cs typeface="Arial" panose="020B0604020202020204" pitchFamily="34" charset="0"/>
              </a:rPr>
              <a:t>Der </a:t>
            </a:r>
            <a:r>
              <a:rPr lang="da-DK" sz="1200" b="1" kern="0" dirty="0">
                <a:latin typeface="Arial" panose="020B0604020202020204" pitchFamily="34" charset="0"/>
                <a:cs typeface="Arial" panose="020B0604020202020204" pitchFamily="34" charset="0"/>
              </a:rPr>
              <a:t>er ikke store afvigelser institutionerne imellem. Skønnene fra Økonomisk </a:t>
            </a:r>
            <a:r>
              <a:rPr lang="da-DK" sz="1200" b="1" kern="0" dirty="0" smtClean="0">
                <a:latin typeface="Arial" panose="020B0604020202020204" pitchFamily="34" charset="0"/>
                <a:cs typeface="Arial" panose="020B0604020202020204" pitchFamily="34" charset="0"/>
              </a:rPr>
              <a:t>Redegørelse, december, </a:t>
            </a:r>
            <a:r>
              <a:rPr lang="da-DK" sz="1200" b="1" kern="0" dirty="0">
                <a:latin typeface="Arial" panose="020B0604020202020204" pitchFamily="34" charset="0"/>
                <a:cs typeface="Arial" panose="020B0604020202020204" pitchFamily="34" charset="0"/>
              </a:rPr>
              <a:t>ligger midt i feltet sammenlignet med andre prognosemagere.</a:t>
            </a:r>
          </a:p>
          <a:p>
            <a:pPr marL="171450" indent="-171450"/>
            <a:r>
              <a:rPr lang="da-DK" sz="1200" b="1" kern="0" dirty="0">
                <a:latin typeface="Arial" panose="020B0604020202020204" pitchFamily="34" charset="0"/>
                <a:cs typeface="Arial" panose="020B0604020202020204" pitchFamily="34" charset="0"/>
              </a:rPr>
              <a:t>Prognoseafvigelserne er generelt </a:t>
            </a:r>
            <a:r>
              <a:rPr lang="da-DK" sz="1200" b="1" kern="0" dirty="0" smtClean="0">
                <a:latin typeface="Arial" panose="020B0604020202020204" pitchFamily="34" charset="0"/>
                <a:cs typeface="Arial" panose="020B0604020202020204" pitchFamily="34" charset="0"/>
              </a:rPr>
              <a:t>mindre, </a:t>
            </a:r>
            <a:r>
              <a:rPr lang="da-DK" sz="1200" b="1" kern="0" dirty="0">
                <a:latin typeface="Arial" panose="020B0604020202020204" pitchFamily="34" charset="0"/>
                <a:cs typeface="Arial" panose="020B0604020202020204" pitchFamily="34" charset="0"/>
              </a:rPr>
              <a:t>når man ser på prognoseafvigelsen målt i forhold til den seneste opgørelse. Forskellen på tværs af institutioner er også mindre.</a:t>
            </a:r>
          </a:p>
          <a:p>
            <a:pPr marL="171450" indent="-171450"/>
            <a:r>
              <a:rPr lang="da-DK" sz="1200" b="1" kern="0" dirty="0">
                <a:latin typeface="Arial" panose="020B0604020202020204" pitchFamily="34" charset="0"/>
                <a:cs typeface="Arial" panose="020B0604020202020204" pitchFamily="34" charset="0"/>
              </a:rPr>
              <a:t>Målestokken her er den gennemsnitlige numeriske prognoseafvigelse, som anvendes i stedet for et almindeligt gennemsnit, så negative prognoseafvigelser i nogle år ikke opvejer positive afvigelser i andre år. En mindre gennemsnitlig numerisk afvigelse afspejler dermed højere præcision. </a:t>
            </a:r>
          </a:p>
          <a:p>
            <a:endParaRPr lang="da-DK" dirty="0"/>
          </a:p>
        </p:txBody>
      </p:sp>
    </p:spTree>
    <p:extLst>
      <p:ext uri="{BB962C8B-B14F-4D97-AF65-F5344CB8AC3E}">
        <p14:creationId xmlns:p14="http://schemas.microsoft.com/office/powerpoint/2010/main" val="337066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840000"/>
            <a:ext cx="10511360" cy="556800"/>
          </a:xfrm>
        </p:spPr>
        <p:txBody>
          <a:bodyPr/>
          <a:lstStyle/>
          <a:p>
            <a:r>
              <a:rPr lang="da-DK" dirty="0"/>
              <a:t>Prognoserne er ikke blevet mere nøjagtige over tid</a:t>
            </a:r>
          </a:p>
        </p:txBody>
      </p:sp>
      <p:sp>
        <p:nvSpPr>
          <p:cNvPr id="8" name="Pladsholder til tekst 7">
            <a:extLst>
              <a:ext uri="{FF2B5EF4-FFF2-40B4-BE49-F238E27FC236}">
                <a16:creationId xmlns:a16="http://schemas.microsoft.com/office/drawing/2014/main" id="{45933A67-10B5-123D-A39D-62F9461792DE}"/>
              </a:ext>
            </a:extLst>
          </p:cNvPr>
          <p:cNvSpPr>
            <a:spLocks noGrp="1"/>
          </p:cNvSpPr>
          <p:nvPr>
            <p:ph type="body" sz="quarter" idx="14"/>
          </p:nvPr>
        </p:nvSpPr>
        <p:spPr>
          <a:xfrm>
            <a:off x="839999" y="1411818"/>
            <a:ext cx="5217955" cy="385233"/>
          </a:xfrm>
        </p:spPr>
        <p:txBody>
          <a:bodyPr/>
          <a:lstStyle/>
          <a:p>
            <a:r>
              <a:rPr lang="da-DK" sz="1600" dirty="0" err="1" smtClean="0"/>
              <a:t>Gns</a:t>
            </a:r>
            <a:r>
              <a:rPr lang="da-DK" sz="1600" dirty="0" smtClean="0"/>
              <a:t>. </a:t>
            </a:r>
            <a:r>
              <a:rPr lang="da-DK" sz="1600" dirty="0"/>
              <a:t>numerisk prognoseafvigelse sat i forhold til variationen i BNP-væksten for udvalgte tidsperioder</a:t>
            </a:r>
          </a:p>
          <a:p>
            <a:endParaRPr lang="da-DK" dirty="0"/>
          </a:p>
        </p:txBody>
      </p:sp>
      <p:sp>
        <p:nvSpPr>
          <p:cNvPr id="9" name="Pladsholder til tekst 8">
            <a:extLst>
              <a:ext uri="{FF2B5EF4-FFF2-40B4-BE49-F238E27FC236}">
                <a16:creationId xmlns:a16="http://schemas.microsoft.com/office/drawing/2014/main" id="{436B938A-6D77-87B1-1762-610D3B4EAAA2}"/>
              </a:ext>
            </a:extLst>
          </p:cNvPr>
          <p:cNvSpPr>
            <a:spLocks noGrp="1"/>
          </p:cNvSpPr>
          <p:nvPr>
            <p:ph type="body" sz="quarter" idx="15"/>
          </p:nvPr>
        </p:nvSpPr>
        <p:spPr/>
        <p:txBody>
          <a:bodyPr/>
          <a:lstStyle/>
          <a:p>
            <a:pPr marL="171450" indent="-171450"/>
            <a:r>
              <a:rPr lang="da-DK" sz="1200" b="1" dirty="0">
                <a:latin typeface="Arial" panose="020B0604020202020204" pitchFamily="34" charset="0"/>
                <a:cs typeface="Arial" panose="020B0604020202020204" pitchFamily="34" charset="0"/>
              </a:rPr>
              <a:t>Præcisionen af prognoserne i Økonomisk Redegørelse er ikke forbedret siden 1980’erne. Nøjagtigheden var størst i 1980’erne og </a:t>
            </a:r>
            <a:r>
              <a:rPr lang="da-DK" sz="1200" b="1" dirty="0" smtClean="0">
                <a:latin typeface="Arial" panose="020B0604020202020204" pitchFamily="34" charset="0"/>
                <a:cs typeface="Arial" panose="020B0604020202020204" pitchFamily="34" charset="0"/>
              </a:rPr>
              <a:t>1990’erne, </a:t>
            </a:r>
            <a:r>
              <a:rPr lang="da-DK" sz="1200" b="1" dirty="0">
                <a:latin typeface="Arial" panose="020B0604020202020204" pitchFamily="34" charset="0"/>
                <a:cs typeface="Arial" panose="020B0604020202020204" pitchFamily="34" charset="0"/>
              </a:rPr>
              <a:t>men er blevet noget mindre siden årtusindskiftet.</a:t>
            </a:r>
          </a:p>
          <a:p>
            <a:pPr marL="171450" indent="-171450"/>
            <a:r>
              <a:rPr lang="da-DK" sz="1200" b="1" dirty="0">
                <a:latin typeface="Arial" panose="020B0604020202020204" pitchFamily="34" charset="0"/>
                <a:cs typeface="Arial" panose="020B0604020202020204" pitchFamily="34" charset="0"/>
              </a:rPr>
              <a:t>Dette gælder også for de øvrige institutioners skøn.</a:t>
            </a:r>
          </a:p>
          <a:p>
            <a:pPr marL="171450" indent="-171450"/>
            <a:r>
              <a:rPr lang="da-DK" sz="1200" b="1" dirty="0">
                <a:latin typeface="Arial" panose="020B0604020202020204" pitchFamily="34" charset="0"/>
                <a:cs typeface="Arial" panose="020B0604020202020204" pitchFamily="34" charset="0"/>
              </a:rPr>
              <a:t>Der foreligger ikke en klar forklaring på, hvorfor det er tilfældet. Det kan blandt andet skyldes, at økonomier er blevet mere komplekse, og at øget internationalisering betyder, at et økonomisk tilbageslag hurtigere kan forplante sig fra et land til et andet.</a:t>
            </a:r>
          </a:p>
          <a:p>
            <a:pPr marL="171450" indent="-171450"/>
            <a:r>
              <a:rPr lang="da-DK" sz="1200" b="1" dirty="0">
                <a:latin typeface="Arial" panose="020B0604020202020204" pitchFamily="34" charset="0"/>
                <a:cs typeface="Arial" panose="020B0604020202020204" pitchFamily="34" charset="0"/>
              </a:rPr>
              <a:t>Prognosepræcisionen over tid kan anskueliggøres ved at sætte den gennemsnitlige numeriske prognoseafvigelse i forhold til variationen i BNP-væksten (målt ved standardafvigelsen). </a:t>
            </a:r>
          </a:p>
          <a:p>
            <a:pPr marL="171450" indent="-171450"/>
            <a:r>
              <a:rPr lang="da-DK" sz="1200" b="1" dirty="0">
                <a:latin typeface="Arial" panose="020B0604020202020204" pitchFamily="34" charset="0"/>
                <a:cs typeface="Arial" panose="020B0604020202020204" pitchFamily="34" charset="0"/>
              </a:rPr>
              <a:t>Jo mindre forholdet er, desto større er informationsindholdet i prognoserne. Hvis forholdet er større end én, indikerer det, at den gennemsnitlige prognoseafvigelse overstiger den sædvanlige variation i BNP-væksten, og at prognoserne derfor ikke er særligt informative</a:t>
            </a:r>
            <a:r>
              <a:rPr lang="da-DK" sz="1200" b="1" dirty="0" smtClean="0">
                <a:latin typeface="Arial" panose="020B0604020202020204" pitchFamily="34" charset="0"/>
                <a:cs typeface="Arial" panose="020B0604020202020204" pitchFamily="34" charset="0"/>
              </a:rPr>
              <a:t>. For Økonomisk Redegørelse er dette forhold væsentligt mindre end én. </a:t>
            </a:r>
            <a:endParaRPr lang="da-DK" sz="1200" b="1" dirty="0">
              <a:latin typeface="Arial" panose="020B0604020202020204" pitchFamily="34" charset="0"/>
              <a:cs typeface="Arial" panose="020B0604020202020204" pitchFamily="34" charset="0"/>
            </a:endParaRPr>
          </a:p>
          <a:p>
            <a:endParaRPr lang="da-DK" dirty="0"/>
          </a:p>
        </p:txBody>
      </p:sp>
      <p:sp>
        <p:nvSpPr>
          <p:cNvPr id="11" name="Tekstfelt 10"/>
          <p:cNvSpPr txBox="1"/>
          <p:nvPr/>
        </p:nvSpPr>
        <p:spPr>
          <a:xfrm>
            <a:off x="839788" y="5212080"/>
            <a:ext cx="5218166" cy="615553"/>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a:t>
            </a:r>
            <a:r>
              <a:rPr lang="da-DK" sz="800" dirty="0">
                <a:latin typeface="Neue Haas Grotesk Text Pro" panose="020B0504020202020204"/>
                <a:cs typeface="Arial" panose="020B0604020202020204" pitchFamily="34" charset="0"/>
              </a:rPr>
              <a:t>Figuren viser den gennemsnitlige numeriske prognoseafvigelse for </a:t>
            </a:r>
            <a:r>
              <a:rPr lang="da-DK" sz="800" dirty="0" smtClean="0">
                <a:latin typeface="Neue Haas Grotesk Text Pro" panose="020B0504020202020204"/>
                <a:cs typeface="Arial" panose="020B0604020202020204" pitchFamily="34" charset="0"/>
              </a:rPr>
              <a:t>de respektive </a:t>
            </a:r>
            <a:r>
              <a:rPr lang="da-DK" sz="800" dirty="0">
                <a:latin typeface="Neue Haas Grotesk Text Pro" panose="020B0504020202020204"/>
                <a:cs typeface="Arial" panose="020B0604020202020204" pitchFamily="34" charset="0"/>
              </a:rPr>
              <a:t>institutioner for den </a:t>
            </a:r>
            <a:r>
              <a:rPr lang="da-DK" sz="800" dirty="0" smtClean="0">
                <a:latin typeface="Neue Haas Grotesk Text Pro" panose="020B0504020202020204"/>
                <a:cs typeface="Arial" panose="020B0604020202020204" pitchFamily="34" charset="0"/>
              </a:rPr>
              <a:t>pågældende </a:t>
            </a:r>
            <a:r>
              <a:rPr lang="da-DK" sz="800" dirty="0">
                <a:latin typeface="Neue Haas Grotesk Text Pro" panose="020B0504020202020204"/>
                <a:cs typeface="Arial" panose="020B0604020202020204" pitchFamily="34" charset="0"/>
              </a:rPr>
              <a:t>periode sat i forhold til </a:t>
            </a:r>
            <a:r>
              <a:rPr lang="da-DK" sz="800" dirty="0" smtClean="0">
                <a:latin typeface="Neue Haas Grotesk Text Pro" panose="020B0504020202020204"/>
                <a:cs typeface="Arial" panose="020B0604020202020204" pitchFamily="34" charset="0"/>
              </a:rPr>
              <a:t>standardafvigelsen </a:t>
            </a:r>
            <a:r>
              <a:rPr lang="da-DK" sz="800" dirty="0">
                <a:latin typeface="Neue Haas Grotesk Text Pro" panose="020B0504020202020204"/>
                <a:cs typeface="Arial" panose="020B0604020202020204" pitchFamily="34" charset="0"/>
              </a:rPr>
              <a:t>i BNP-væksten i samme </a:t>
            </a:r>
            <a:r>
              <a:rPr lang="da-DK" sz="800" dirty="0" smtClean="0">
                <a:latin typeface="Neue Haas Grotesk Text Pro" panose="020B0504020202020204"/>
                <a:cs typeface="Arial" panose="020B0604020202020204" pitchFamily="34" charset="0"/>
              </a:rPr>
              <a:t>tidsperiode.</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a:t>
            </a:r>
            <a:r>
              <a:rPr lang="da-DK" sz="800" dirty="0">
                <a:latin typeface="Neue Haas Grotesk Text Pro" panose="020B0504020202020204"/>
                <a:cs typeface="Arial" panose="020B0604020202020204" pitchFamily="34" charset="0"/>
              </a:rPr>
              <a:t>Danmarks Statistik, De Økonomiske Råd, Dansk Industri, Nordea, Danmarks Nationalbank, EU-Kommissionen og OECD samt diverse udgaver af Økonomisk Redegørelse/Økonomisk Oversigt og egne </a:t>
            </a:r>
            <a:r>
              <a:rPr lang="da-DK" sz="800" dirty="0" smtClean="0">
                <a:latin typeface="Neue Haas Grotesk Text Pro" panose="020B0504020202020204"/>
                <a:cs typeface="Arial" panose="020B0604020202020204" pitchFamily="34" charset="0"/>
              </a:rPr>
              <a:t>beregninger.</a:t>
            </a:r>
          </a:p>
        </p:txBody>
      </p:sp>
      <p:graphicFrame>
        <p:nvGraphicFramePr>
          <p:cNvPr id="15" name="Pladsholder til indhold 14"/>
          <p:cNvGraphicFramePr>
            <a:graphicFrameLocks noGrp="1"/>
          </p:cNvGraphicFramePr>
          <p:nvPr>
            <p:ph sz="quarter" idx="13"/>
            <p:extLst>
              <p:ext uri="{D42A27DB-BD31-4B8C-83A1-F6EECF244321}">
                <p14:modId xmlns:p14="http://schemas.microsoft.com/office/powerpoint/2010/main" val="923372187"/>
              </p:ext>
            </p:extLst>
          </p:nvPr>
        </p:nvGraphicFramePr>
        <p:xfrm>
          <a:off x="839788" y="1978429"/>
          <a:ext cx="5040312" cy="3233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881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840317" y="840000"/>
            <a:ext cx="10511360" cy="556800"/>
          </a:xfrm>
        </p:spPr>
        <p:txBody>
          <a:bodyPr/>
          <a:lstStyle/>
          <a:p>
            <a:r>
              <a:rPr lang="da-DK" dirty="0" smtClean="0"/>
              <a:t>Prognoseafvigelserne faldt i løbet af </a:t>
            </a:r>
            <a:r>
              <a:rPr lang="da-DK" dirty="0" err="1" smtClean="0"/>
              <a:t>coronapandemien</a:t>
            </a:r>
            <a:endParaRPr lang="da-DK" dirty="0"/>
          </a:p>
        </p:txBody>
      </p:sp>
      <p:sp>
        <p:nvSpPr>
          <p:cNvPr id="5" name="Pladsholder til tekst 4"/>
          <p:cNvSpPr>
            <a:spLocks noGrp="1"/>
          </p:cNvSpPr>
          <p:nvPr>
            <p:ph type="body" sz="quarter" idx="14"/>
          </p:nvPr>
        </p:nvSpPr>
        <p:spPr>
          <a:xfrm>
            <a:off x="840100" y="1428467"/>
            <a:ext cx="5040000" cy="385233"/>
          </a:xfrm>
        </p:spPr>
        <p:txBody>
          <a:bodyPr/>
          <a:lstStyle/>
          <a:p>
            <a:r>
              <a:rPr lang="da-DK" dirty="0"/>
              <a:t>N</a:t>
            </a:r>
            <a:r>
              <a:rPr lang="da-DK" dirty="0" smtClean="0"/>
              <a:t>umerisk prognoseafvigelse under </a:t>
            </a:r>
            <a:r>
              <a:rPr lang="da-DK" dirty="0" err="1" smtClean="0"/>
              <a:t>coronakrisen</a:t>
            </a:r>
            <a:endParaRPr lang="da-DK" dirty="0"/>
          </a:p>
        </p:txBody>
      </p:sp>
      <p:sp>
        <p:nvSpPr>
          <p:cNvPr id="6" name="Pladsholder til tekst 5"/>
          <p:cNvSpPr>
            <a:spLocks noGrp="1"/>
          </p:cNvSpPr>
          <p:nvPr>
            <p:ph type="body" sz="quarter" idx="15"/>
          </p:nvPr>
        </p:nvSpPr>
        <p:spPr/>
        <p:txBody>
          <a:bodyPr/>
          <a:lstStyle/>
          <a:p>
            <a:r>
              <a:rPr lang="da-DK" sz="1200" b="1" dirty="0" smtClean="0">
                <a:latin typeface="Arial" panose="020B0604020202020204" pitchFamily="34" charset="0"/>
                <a:cs typeface="Arial" panose="020B0604020202020204" pitchFamily="34" charset="0"/>
              </a:rPr>
              <a:t>Prognoseafvigelserne er baseret på Økonomisk Redegørelse i 2020 og 2021, som er udarbejdet efter den 11. marts 2020. </a:t>
            </a:r>
          </a:p>
          <a:p>
            <a:r>
              <a:rPr lang="da-DK" sz="1200" b="1" dirty="0" smtClean="0">
                <a:latin typeface="Arial" panose="020B0604020202020204" pitchFamily="34" charset="0"/>
                <a:cs typeface="Arial" panose="020B0604020202020204" pitchFamily="34" charset="0"/>
              </a:rPr>
              <a:t>Prognoseafvigelserne var generelt store under </a:t>
            </a:r>
            <a:r>
              <a:rPr lang="da-DK" sz="1200" b="1" dirty="0" err="1" smtClean="0">
                <a:latin typeface="Arial" panose="020B0604020202020204" pitchFamily="34" charset="0"/>
                <a:cs typeface="Arial" panose="020B0604020202020204" pitchFamily="34" charset="0"/>
              </a:rPr>
              <a:t>coronakrisen</a:t>
            </a:r>
            <a:r>
              <a:rPr lang="da-DK" sz="1200" b="1" dirty="0" smtClean="0">
                <a:latin typeface="Arial" panose="020B0604020202020204" pitchFamily="34" charset="0"/>
                <a:cs typeface="Arial" panose="020B0604020202020204" pitchFamily="34" charset="0"/>
              </a:rPr>
              <a:t>.</a:t>
            </a:r>
          </a:p>
          <a:p>
            <a:r>
              <a:rPr lang="da-DK" sz="1200" b="1" dirty="0" smtClean="0">
                <a:latin typeface="Arial" panose="020B0604020202020204" pitchFamily="34" charset="0"/>
                <a:cs typeface="Arial" panose="020B0604020202020204" pitchFamily="34" charset="0"/>
              </a:rPr>
              <a:t>For 2020 overvurderede Økonomisk Redegørelse konsekvent størrelsen på det økonomiske tilbageslag som følge af </a:t>
            </a:r>
            <a:r>
              <a:rPr lang="da-DK" sz="1200" b="1" dirty="0" err="1" smtClean="0">
                <a:latin typeface="Arial" panose="020B0604020202020204" pitchFamily="34" charset="0"/>
                <a:cs typeface="Arial" panose="020B0604020202020204" pitchFamily="34" charset="0"/>
              </a:rPr>
              <a:t>coronakrisen</a:t>
            </a:r>
            <a:r>
              <a:rPr lang="da-DK" sz="1200" b="1" dirty="0" smtClean="0">
                <a:latin typeface="Arial" panose="020B0604020202020204" pitchFamily="34" charset="0"/>
                <a:cs typeface="Arial" panose="020B0604020202020204" pitchFamily="34" charset="0"/>
              </a:rPr>
              <a:t>. Afvigelserne faldt dog markant i løbet af året. </a:t>
            </a:r>
          </a:p>
          <a:p>
            <a:r>
              <a:rPr lang="da-DK" sz="1200" b="1" dirty="0" smtClean="0">
                <a:latin typeface="Arial" panose="020B0604020202020204" pitchFamily="34" charset="0"/>
                <a:cs typeface="Arial" panose="020B0604020202020204" pitchFamily="34" charset="0"/>
              </a:rPr>
              <a:t>For 2021 undervurderede Økonomisk Redegørelse det økonomiske opsving, men afvigelserne var generelt mindre end i 2020.</a:t>
            </a:r>
          </a:p>
          <a:p>
            <a:r>
              <a:rPr lang="da-DK" sz="1200" b="1" dirty="0" smtClean="0">
                <a:latin typeface="Arial" panose="020B0604020202020204" pitchFamily="34" charset="0"/>
                <a:cs typeface="Arial" panose="020B0604020202020204" pitchFamily="34" charset="0"/>
              </a:rPr>
              <a:t>De relativt store prognoseafvigelser for 2021 fra Økonomisk Redegørelse, december 2020, og Økonomisk Redegørelse, maj 2021, skal især ses i </a:t>
            </a:r>
            <a:r>
              <a:rPr lang="da-DK" sz="1200" b="1" smtClean="0">
                <a:latin typeface="Arial" panose="020B0604020202020204" pitchFamily="34" charset="0"/>
                <a:cs typeface="Arial" panose="020B0604020202020204" pitchFamily="34" charset="0"/>
              </a:rPr>
              <a:t>lyset af, at </a:t>
            </a:r>
            <a:r>
              <a:rPr lang="da-DK" sz="1200" b="1" dirty="0" smtClean="0">
                <a:latin typeface="Arial" panose="020B0604020202020204" pitchFamily="34" charset="0"/>
                <a:cs typeface="Arial" panose="020B0604020202020204" pitchFamily="34" charset="0"/>
              </a:rPr>
              <a:t>den anden smittebølge i vinteren 2020-2021 fik en væsentlig mindre betydning for den økonomiske aktivitet end den første smittebølge i 2020. </a:t>
            </a:r>
            <a:endParaRPr lang="da-DK" sz="1200" b="1" dirty="0">
              <a:latin typeface="Arial" panose="020B0604020202020204" pitchFamily="34" charset="0"/>
              <a:cs typeface="Arial" panose="020B0604020202020204" pitchFamily="34" charset="0"/>
            </a:endParaRPr>
          </a:p>
        </p:txBody>
      </p:sp>
      <p:sp>
        <p:nvSpPr>
          <p:cNvPr id="10" name="Tekstfelt 9"/>
          <p:cNvSpPr txBox="1"/>
          <p:nvPr/>
        </p:nvSpPr>
        <p:spPr>
          <a:xfrm>
            <a:off x="877885" y="5191125"/>
            <a:ext cx="5002215" cy="369332"/>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a:t>
            </a:r>
            <a:r>
              <a:rPr lang="da-DK" sz="800" dirty="0">
                <a:latin typeface="Neue Haas Grotesk Text Pro" panose="020B0504020202020204"/>
                <a:cs typeface="Arial" panose="020B0604020202020204" pitchFamily="34" charset="0"/>
              </a:rPr>
              <a:t>Figuren viser </a:t>
            </a:r>
            <a:r>
              <a:rPr lang="da-DK" sz="800" dirty="0" smtClean="0">
                <a:latin typeface="Neue Haas Grotesk Text Pro" panose="020B0504020202020204"/>
                <a:cs typeface="Arial" panose="020B0604020202020204" pitchFamily="34" charset="0"/>
              </a:rPr>
              <a:t>den </a:t>
            </a:r>
            <a:r>
              <a:rPr lang="da-DK" sz="800" dirty="0">
                <a:latin typeface="Neue Haas Grotesk Text Pro" panose="020B0504020202020204"/>
                <a:cs typeface="Arial" panose="020B0604020202020204" pitchFamily="34" charset="0"/>
              </a:rPr>
              <a:t>numeriske prognoseafvigelse for </a:t>
            </a:r>
            <a:r>
              <a:rPr lang="da-DK" sz="800" dirty="0" smtClean="0">
                <a:latin typeface="Neue Haas Grotesk Text Pro" panose="020B0504020202020204"/>
                <a:cs typeface="Arial" panose="020B0604020202020204" pitchFamily="34" charset="0"/>
              </a:rPr>
              <a:t>Økonomisk Redegørelse, maj, august og december ift. den første opgørelse af nationalregnskabet for årene 2020 og 2021, </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Danmarks Statistik og Økonomisk Redegørelse, maj, august, december, 2020, 2021. </a:t>
            </a:r>
          </a:p>
        </p:txBody>
      </p:sp>
      <p:graphicFrame>
        <p:nvGraphicFramePr>
          <p:cNvPr id="8" name="Pladsholder til indhold 7"/>
          <p:cNvGraphicFramePr>
            <a:graphicFrameLocks noGrp="1"/>
          </p:cNvGraphicFramePr>
          <p:nvPr>
            <p:ph sz="quarter" idx="13"/>
            <p:custDataLst>
              <p:tags r:id="rId1"/>
            </p:custDataLst>
            <p:extLst>
              <p:ext uri="{D42A27DB-BD31-4B8C-83A1-F6EECF244321}">
                <p14:modId xmlns:p14="http://schemas.microsoft.com/office/powerpoint/2010/main" val="3928296095"/>
              </p:ext>
            </p:extLst>
          </p:nvPr>
        </p:nvGraphicFramePr>
        <p:xfrm>
          <a:off x="839788" y="1916113"/>
          <a:ext cx="5040312" cy="3275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83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840317" y="840000"/>
            <a:ext cx="10573058" cy="556800"/>
          </a:xfrm>
        </p:spPr>
        <p:txBody>
          <a:bodyPr/>
          <a:lstStyle/>
          <a:p>
            <a:r>
              <a:rPr lang="da-DK" dirty="0"/>
              <a:t>Nøjagtigheden af skønnene i Økonomisk Redegørelse er i midterfeltet for </a:t>
            </a:r>
            <a:r>
              <a:rPr lang="da-DK" dirty="0" err="1" smtClean="0"/>
              <a:t>coronakrisen</a:t>
            </a:r>
            <a:endParaRPr lang="da-DK" dirty="0"/>
          </a:p>
          <a:p>
            <a:endParaRPr lang="da-DK" dirty="0"/>
          </a:p>
        </p:txBody>
      </p:sp>
      <p:sp>
        <p:nvSpPr>
          <p:cNvPr id="5" name="Pladsholder til tekst 4"/>
          <p:cNvSpPr>
            <a:spLocks noGrp="1"/>
          </p:cNvSpPr>
          <p:nvPr>
            <p:ph type="body" sz="quarter" idx="14"/>
          </p:nvPr>
        </p:nvSpPr>
        <p:spPr>
          <a:xfrm>
            <a:off x="840000" y="1916131"/>
            <a:ext cx="5040000" cy="385233"/>
          </a:xfrm>
        </p:spPr>
        <p:txBody>
          <a:bodyPr/>
          <a:lstStyle/>
          <a:p>
            <a:r>
              <a:rPr lang="da-DK" dirty="0" err="1"/>
              <a:t>Gns</a:t>
            </a:r>
            <a:r>
              <a:rPr lang="da-DK" dirty="0"/>
              <a:t>. numerisk prognoseafvigelse i skøn </a:t>
            </a:r>
            <a:r>
              <a:rPr lang="da-DK" dirty="0" smtClean="0"/>
              <a:t>for 2020 og 2021</a:t>
            </a:r>
            <a:endParaRPr lang="da-DK" dirty="0"/>
          </a:p>
        </p:txBody>
      </p:sp>
      <p:sp>
        <p:nvSpPr>
          <p:cNvPr id="6" name="Pladsholder til tekst 5"/>
          <p:cNvSpPr>
            <a:spLocks noGrp="1"/>
          </p:cNvSpPr>
          <p:nvPr>
            <p:ph type="body" sz="quarter" idx="15"/>
          </p:nvPr>
        </p:nvSpPr>
        <p:spPr/>
        <p:txBody>
          <a:bodyPr/>
          <a:lstStyle/>
          <a:p>
            <a:r>
              <a:rPr lang="da-DK" sz="1200" b="1" dirty="0">
                <a:latin typeface="Arial" panose="020B0604020202020204" pitchFamily="34" charset="0"/>
                <a:cs typeface="Arial" panose="020B0604020202020204" pitchFamily="34" charset="0"/>
              </a:rPr>
              <a:t>Prognoseafvigelserne er baseret </a:t>
            </a:r>
            <a:r>
              <a:rPr lang="da-DK" sz="1200" b="1" dirty="0" smtClean="0">
                <a:latin typeface="Arial" panose="020B0604020202020204" pitchFamily="34" charset="0"/>
                <a:cs typeface="Arial" panose="020B0604020202020204" pitchFamily="34" charset="0"/>
              </a:rPr>
              <a:t>på seneste prognoser for samme år (t) for årene for 2020 og 2021. </a:t>
            </a:r>
          </a:p>
          <a:p>
            <a:r>
              <a:rPr lang="da-DK" sz="1200" b="1" dirty="0" smtClean="0">
                <a:latin typeface="Arial" panose="020B0604020202020204" pitchFamily="34" charset="0"/>
                <a:cs typeface="Arial" panose="020B0604020202020204" pitchFamily="34" charset="0"/>
              </a:rPr>
              <a:t>Der er relativt store forskelle i </a:t>
            </a:r>
            <a:r>
              <a:rPr lang="da-DK" sz="1200" b="1" dirty="0" err="1" smtClean="0">
                <a:latin typeface="Arial" panose="020B0604020202020204" pitchFamily="34" charset="0"/>
                <a:cs typeface="Arial" panose="020B0604020202020204" pitchFamily="34" charset="0"/>
              </a:rPr>
              <a:t>gns</a:t>
            </a:r>
            <a:r>
              <a:rPr lang="da-DK" sz="1200" b="1" dirty="0" smtClean="0">
                <a:latin typeface="Arial" panose="020B0604020202020204" pitchFamily="34" charset="0"/>
                <a:cs typeface="Arial" panose="020B0604020202020204" pitchFamily="34" charset="0"/>
              </a:rPr>
              <a:t>. numerisk prognoseafvigelse på tværs af institutionerne for årene. </a:t>
            </a:r>
          </a:p>
          <a:p>
            <a:r>
              <a:rPr lang="da-DK" sz="1200" b="1" kern="0" dirty="0" smtClean="0">
                <a:latin typeface="Arial" panose="020B0604020202020204" pitchFamily="34" charset="0"/>
                <a:cs typeface="Arial" panose="020B0604020202020204" pitchFamily="34" charset="0"/>
              </a:rPr>
              <a:t>Skønnene </a:t>
            </a:r>
            <a:r>
              <a:rPr lang="da-DK" sz="1200" b="1" kern="0" dirty="0">
                <a:latin typeface="Arial" panose="020B0604020202020204" pitchFamily="34" charset="0"/>
                <a:cs typeface="Arial" panose="020B0604020202020204" pitchFamily="34" charset="0"/>
              </a:rPr>
              <a:t>fra Økonomisk </a:t>
            </a:r>
            <a:r>
              <a:rPr lang="da-DK" sz="1200" b="1" kern="0" dirty="0" smtClean="0">
                <a:latin typeface="Arial" panose="020B0604020202020204" pitchFamily="34" charset="0"/>
                <a:cs typeface="Arial" panose="020B0604020202020204" pitchFamily="34" charset="0"/>
              </a:rPr>
              <a:t>Redegørelse, december, </a:t>
            </a:r>
            <a:r>
              <a:rPr lang="da-DK" sz="1200" b="1" kern="0" dirty="0">
                <a:latin typeface="Arial" panose="020B0604020202020204" pitchFamily="34" charset="0"/>
                <a:cs typeface="Arial" panose="020B0604020202020204" pitchFamily="34" charset="0"/>
              </a:rPr>
              <a:t>ligger midt i feltet sammenlignet med andre prognosemagere</a:t>
            </a:r>
            <a:r>
              <a:rPr lang="da-DK" sz="1200" b="1" kern="0" dirty="0" smtClean="0">
                <a:latin typeface="Arial" panose="020B0604020202020204" pitchFamily="34" charset="0"/>
                <a:cs typeface="Arial" panose="020B0604020202020204" pitchFamily="34" charset="0"/>
              </a:rPr>
              <a:t>.</a:t>
            </a:r>
          </a:p>
          <a:p>
            <a:endParaRPr lang="da-DK" sz="1200" b="1" dirty="0">
              <a:latin typeface="Arial" panose="020B0604020202020204" pitchFamily="34" charset="0"/>
              <a:cs typeface="Arial" panose="020B0604020202020204" pitchFamily="34" charset="0"/>
            </a:endParaRPr>
          </a:p>
        </p:txBody>
      </p:sp>
      <p:graphicFrame>
        <p:nvGraphicFramePr>
          <p:cNvPr id="7" name="Pladsholder til indhold 6"/>
          <p:cNvGraphicFramePr>
            <a:graphicFrameLocks noGrp="1"/>
          </p:cNvGraphicFramePr>
          <p:nvPr>
            <p:ph sz="quarter" idx="13"/>
            <p:extLst>
              <p:ext uri="{D42A27DB-BD31-4B8C-83A1-F6EECF244321}">
                <p14:modId xmlns:p14="http://schemas.microsoft.com/office/powerpoint/2010/main" val="246797047"/>
              </p:ext>
            </p:extLst>
          </p:nvPr>
        </p:nvGraphicFramePr>
        <p:xfrm>
          <a:off x="839788" y="2562225"/>
          <a:ext cx="5040312" cy="2649855"/>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felt 8"/>
          <p:cNvSpPr txBox="1"/>
          <p:nvPr/>
        </p:nvSpPr>
        <p:spPr>
          <a:xfrm>
            <a:off x="839788" y="5212080"/>
            <a:ext cx="5218166" cy="615553"/>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a:t>
            </a:r>
            <a:r>
              <a:rPr lang="da-DK" sz="800" dirty="0">
                <a:latin typeface="Neue Haas Grotesk Text Pro" panose="020B0504020202020204"/>
                <a:cs typeface="Arial" panose="020B0604020202020204" pitchFamily="34" charset="0"/>
              </a:rPr>
              <a:t>Figuren viser den gennemsnitlige numeriske prognoseafvigelse for </a:t>
            </a:r>
            <a:r>
              <a:rPr lang="da-DK" sz="800" dirty="0" smtClean="0">
                <a:latin typeface="Neue Haas Grotesk Text Pro" panose="020B0504020202020204"/>
                <a:cs typeface="Arial" panose="020B0604020202020204" pitchFamily="34" charset="0"/>
              </a:rPr>
              <a:t>de respektive institutioner for årene 2020 og 2021.</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a:t>
            </a:r>
            <a:r>
              <a:rPr lang="da-DK" sz="800" dirty="0">
                <a:latin typeface="Neue Haas Grotesk Text Pro" panose="020B0504020202020204"/>
                <a:cs typeface="Arial" panose="020B0604020202020204" pitchFamily="34" charset="0"/>
              </a:rPr>
              <a:t>Danmarks Statistik, De Økonomiske Råd, Dansk Industri, Nordea, Danmarks Nationalbank, EU-Kommissionen og OECD samt diverse udgaver af Økonomisk Redegørelse/Økonomisk Oversigt og egne </a:t>
            </a:r>
            <a:r>
              <a:rPr lang="da-DK" sz="800" dirty="0" smtClean="0">
                <a:latin typeface="Neue Haas Grotesk Text Pro" panose="020B0504020202020204"/>
                <a:cs typeface="Arial" panose="020B0604020202020204" pitchFamily="34" charset="0"/>
              </a:rPr>
              <a:t>beregninger.</a:t>
            </a:r>
          </a:p>
        </p:txBody>
      </p:sp>
    </p:spTree>
    <p:extLst>
      <p:ext uri="{BB962C8B-B14F-4D97-AF65-F5344CB8AC3E}">
        <p14:creationId xmlns:p14="http://schemas.microsoft.com/office/powerpoint/2010/main" val="343637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372167"/>
            <a:ext cx="10511360" cy="556800"/>
          </a:xfrm>
        </p:spPr>
        <p:txBody>
          <a:bodyPr/>
          <a:lstStyle/>
          <a:p>
            <a:r>
              <a:rPr lang="da-DK" dirty="0"/>
              <a:t>Økonomisk Redegørelse har ikke større tilbøjelighed til store prognoseafvigelser</a:t>
            </a:r>
          </a:p>
        </p:txBody>
      </p:sp>
      <p:sp>
        <p:nvSpPr>
          <p:cNvPr id="8" name="Pladsholder til tekst 7">
            <a:extLst>
              <a:ext uri="{FF2B5EF4-FFF2-40B4-BE49-F238E27FC236}">
                <a16:creationId xmlns:a16="http://schemas.microsoft.com/office/drawing/2014/main" id="{45933A67-10B5-123D-A39D-62F9461792DE}"/>
              </a:ext>
            </a:extLst>
          </p:cNvPr>
          <p:cNvSpPr>
            <a:spLocks noGrp="1"/>
          </p:cNvSpPr>
          <p:nvPr>
            <p:ph type="body" sz="quarter" idx="14"/>
          </p:nvPr>
        </p:nvSpPr>
        <p:spPr/>
        <p:txBody>
          <a:bodyPr/>
          <a:lstStyle/>
          <a:p>
            <a:r>
              <a:rPr lang="da-DK" sz="1800" dirty="0"/>
              <a:t>Kvadratroden af gennemsnittet af kvadrerede fejlskøn (</a:t>
            </a:r>
            <a:r>
              <a:rPr lang="da-DK" sz="1800" dirty="0" smtClean="0"/>
              <a:t>1980-2022)</a:t>
            </a:r>
            <a:endParaRPr lang="da-DK" sz="1800" dirty="0"/>
          </a:p>
          <a:p>
            <a:endParaRPr lang="da-DK" sz="1600" dirty="0"/>
          </a:p>
        </p:txBody>
      </p:sp>
      <p:sp>
        <p:nvSpPr>
          <p:cNvPr id="9" name="Pladsholder til tekst 8">
            <a:extLst>
              <a:ext uri="{FF2B5EF4-FFF2-40B4-BE49-F238E27FC236}">
                <a16:creationId xmlns:a16="http://schemas.microsoft.com/office/drawing/2014/main" id="{436B938A-6D77-87B1-1762-610D3B4EAAA2}"/>
              </a:ext>
            </a:extLst>
          </p:cNvPr>
          <p:cNvSpPr>
            <a:spLocks noGrp="1"/>
          </p:cNvSpPr>
          <p:nvPr>
            <p:ph type="body" sz="quarter" idx="15"/>
          </p:nvPr>
        </p:nvSpPr>
        <p:spPr/>
        <p:txBody>
          <a:bodyPr/>
          <a:lstStyle/>
          <a:p>
            <a:pPr marL="171450" indent="-171450">
              <a:spcBef>
                <a:spcPts val="0"/>
              </a:spcBef>
            </a:pPr>
            <a:r>
              <a:rPr lang="da-DK" sz="1200" b="1" dirty="0" smtClean="0">
                <a:latin typeface="Arial" panose="020B0604020202020204" pitchFamily="34" charset="0"/>
                <a:cs typeface="Arial" panose="020B0604020202020204" pitchFamily="34" charset="0"/>
              </a:rPr>
              <a:t>Store </a:t>
            </a:r>
            <a:r>
              <a:rPr lang="da-DK" sz="1200" b="1" dirty="0">
                <a:latin typeface="Arial" panose="020B0604020202020204" pitchFamily="34" charset="0"/>
                <a:cs typeface="Arial" panose="020B0604020202020204" pitchFamily="34" charset="0"/>
              </a:rPr>
              <a:t>prognoseafvigelser for vækstskønnet har større betydning i forhold til den økonomiske politik og de offentlige finanser end mindre afvigelser.</a:t>
            </a:r>
          </a:p>
          <a:p>
            <a:pPr marL="171450" indent="-171450">
              <a:spcBef>
                <a:spcPts val="0"/>
              </a:spcBef>
            </a:pPr>
            <a:endParaRPr lang="da-DK" sz="1200" b="1" dirty="0">
              <a:latin typeface="Arial" panose="020B0604020202020204" pitchFamily="34" charset="0"/>
              <a:cs typeface="Arial" panose="020B0604020202020204" pitchFamily="34" charset="0"/>
            </a:endParaRPr>
          </a:p>
          <a:p>
            <a:pPr marL="171450" indent="-171450">
              <a:spcBef>
                <a:spcPts val="0"/>
              </a:spcBef>
            </a:pPr>
            <a:r>
              <a:rPr lang="da-DK" sz="1200" b="1" dirty="0">
                <a:latin typeface="Arial" panose="020B0604020202020204" pitchFamily="34" charset="0"/>
                <a:cs typeface="Arial" panose="020B0604020202020204" pitchFamily="34" charset="0"/>
              </a:rPr>
              <a:t>Det er derfor også relevant at se på en målestok, der tillægger store prognoseafvigelser mere betydning end små afvigelser.</a:t>
            </a:r>
          </a:p>
          <a:p>
            <a:pPr marL="171450" indent="-171450">
              <a:spcBef>
                <a:spcPts val="0"/>
              </a:spcBef>
            </a:pPr>
            <a:endParaRPr lang="da-DK" sz="1200" b="1" dirty="0">
              <a:latin typeface="Arial" panose="020B0604020202020204" pitchFamily="34" charset="0"/>
              <a:cs typeface="Arial" panose="020B0604020202020204" pitchFamily="34" charset="0"/>
            </a:endParaRPr>
          </a:p>
          <a:p>
            <a:pPr marL="171450" indent="-171450">
              <a:spcBef>
                <a:spcPts val="0"/>
              </a:spcBef>
            </a:pPr>
            <a:r>
              <a:rPr lang="da-DK" sz="1200" b="1" dirty="0">
                <a:latin typeface="Arial" panose="020B0604020202020204" pitchFamily="34" charset="0"/>
                <a:cs typeface="Arial" panose="020B0604020202020204" pitchFamily="34" charset="0"/>
              </a:rPr>
              <a:t>Der er ikke noget, der tyder på, at prognosen i Økonomisk Redegørelse har en større tilbøjelighed til store prognoseafvigelser end andre institutioner. </a:t>
            </a:r>
          </a:p>
          <a:p>
            <a:pPr marL="171450" indent="-171450">
              <a:spcBef>
                <a:spcPts val="0"/>
              </a:spcBef>
            </a:pPr>
            <a:endParaRPr lang="da-DK" sz="1200" b="1" dirty="0">
              <a:latin typeface="Arial" panose="020B0604020202020204" pitchFamily="34" charset="0"/>
              <a:cs typeface="Arial" panose="020B0604020202020204" pitchFamily="34" charset="0"/>
            </a:endParaRPr>
          </a:p>
          <a:p>
            <a:pPr marL="171450" indent="-171450">
              <a:spcBef>
                <a:spcPts val="0"/>
              </a:spcBef>
            </a:pPr>
            <a:r>
              <a:rPr lang="da-DK" sz="1200" b="1" dirty="0">
                <a:latin typeface="Arial" panose="020B0604020202020204" pitchFamily="34" charset="0"/>
                <a:cs typeface="Arial" panose="020B0604020202020204" pitchFamily="34" charset="0"/>
              </a:rPr>
              <a:t>Prognoseafvigelserne i Økonomisk Redegørelse, </a:t>
            </a:r>
            <a:r>
              <a:rPr lang="da-DK" sz="1200" b="1" dirty="0" smtClean="0">
                <a:latin typeface="Arial" panose="020B0604020202020204" pitchFamily="34" charset="0"/>
                <a:cs typeface="Arial" panose="020B0604020202020204" pitchFamily="34" charset="0"/>
              </a:rPr>
              <a:t>december, </a:t>
            </a:r>
            <a:r>
              <a:rPr lang="da-DK" sz="1200" b="1" dirty="0">
                <a:latin typeface="Arial" panose="020B0604020202020204" pitchFamily="34" charset="0"/>
                <a:cs typeface="Arial" panose="020B0604020202020204" pitchFamily="34" charset="0"/>
              </a:rPr>
              <a:t>ligger fortsat i den lave ende sammenlignet med andre prognosemagere, når man fokuserer på store prognoseafvigelser</a:t>
            </a:r>
            <a:r>
              <a:rPr lang="da-DK" sz="1200" b="1" i="1" dirty="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r>
              <a:rPr lang="da-DK" sz="1200" b="1" dirty="0">
                <a:latin typeface="Arial" panose="020B0604020202020204" pitchFamily="34" charset="0"/>
                <a:cs typeface="Arial" panose="020B0604020202020204" pitchFamily="34" charset="0"/>
              </a:rPr>
              <a:t>Augustredegørelsen er også fortsat på omgangshøjde.</a:t>
            </a:r>
          </a:p>
          <a:p>
            <a:r>
              <a:rPr lang="da-DK" sz="1200" b="1" dirty="0" smtClean="0">
                <a:latin typeface="Arial" panose="020B0604020202020204" pitchFamily="34" charset="0"/>
                <a:cs typeface="Arial" panose="020B0604020202020204" pitchFamily="34" charset="0"/>
              </a:rPr>
              <a:t>Den anvendte målestok til at se på størrelsen af prognoseafvigelsen er kvadratroden af gennemsnittet af de kvadrerede fejlskøn. Store afvigelser, positive såvel som negative, vejer dermed tungere i det samlede gennemsnit. </a:t>
            </a:r>
            <a:endParaRPr lang="da-DK" sz="1200" b="1" dirty="0">
              <a:latin typeface="Arial" panose="020B0604020202020204" pitchFamily="34" charset="0"/>
              <a:cs typeface="Arial" panose="020B0604020202020204" pitchFamily="34" charset="0"/>
            </a:endParaRPr>
          </a:p>
        </p:txBody>
      </p:sp>
      <p:sp>
        <p:nvSpPr>
          <p:cNvPr id="11" name="Tekstfelt 10"/>
          <p:cNvSpPr txBox="1"/>
          <p:nvPr/>
        </p:nvSpPr>
        <p:spPr>
          <a:xfrm>
            <a:off x="839788" y="5295207"/>
            <a:ext cx="5255997" cy="615553"/>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a:t>
            </a:r>
            <a:r>
              <a:rPr lang="da-DK" sz="800" dirty="0">
                <a:latin typeface="Neue Haas Grotesk Text Pro" panose="020B0504020202020204"/>
                <a:cs typeface="Arial" panose="020B0604020202020204" pitchFamily="34" charset="0"/>
              </a:rPr>
              <a:t>Nationalbankens skøn for t og t+2 er først tilgængelige fra henholdsvis 2007 og 2009 og indgår derfor ikke. Skøn for t+2 sammenlignes fra 1993 og frem, idet 1993 er det første år, hvor skøn to år frem offentliggøres i Økonomisk Redegørelse. Figuren dækker perioden </a:t>
            </a:r>
            <a:r>
              <a:rPr lang="da-DK" sz="800" dirty="0" smtClean="0">
                <a:latin typeface="Neue Haas Grotesk Text Pro" panose="020B0504020202020204"/>
                <a:cs typeface="Arial" panose="020B0604020202020204" pitchFamily="34" charset="0"/>
              </a:rPr>
              <a:t>1980-2022.</a:t>
            </a:r>
            <a:endParaRPr lang="da-DK" sz="800" dirty="0">
              <a:latin typeface="Neue Haas Grotesk Text Pro" panose="020B0504020202020204"/>
              <a:cs typeface="Arial" panose="020B0604020202020204" pitchFamily="34" charset="0"/>
            </a:endParaRP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a:t>
            </a:r>
            <a:r>
              <a:rPr lang="da-DK" sz="800" dirty="0">
                <a:latin typeface="Neue Haas Grotesk Text Pro" panose="020B0504020202020204"/>
                <a:cs typeface="Arial" panose="020B0604020202020204" pitchFamily="34" charset="0"/>
              </a:rPr>
              <a:t>Danmarks Statistik, De Økonomiske Råd, Dansk Industri, Nationalbanken, Nordea, EU-Kommissionen og OECD samt diverse udgaver af Økonomiske Redegørelse/Økonomisk Oversigt og egne beregninger.</a:t>
            </a:r>
          </a:p>
        </p:txBody>
      </p:sp>
      <p:graphicFrame>
        <p:nvGraphicFramePr>
          <p:cNvPr id="12" name="Pladsholder til indhold 11"/>
          <p:cNvGraphicFramePr>
            <a:graphicFrameLocks noGrp="1"/>
          </p:cNvGraphicFramePr>
          <p:nvPr>
            <p:ph sz="quarter" idx="13"/>
            <p:extLst>
              <p:ext uri="{D42A27DB-BD31-4B8C-83A1-F6EECF244321}">
                <p14:modId xmlns:p14="http://schemas.microsoft.com/office/powerpoint/2010/main" val="3355060668"/>
              </p:ext>
            </p:extLst>
          </p:nvPr>
        </p:nvGraphicFramePr>
        <p:xfrm>
          <a:off x="839788" y="2036618"/>
          <a:ext cx="5040312" cy="3258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598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p:txBody>
          <a:bodyPr/>
          <a:lstStyle/>
          <a:p>
            <a:r>
              <a:rPr lang="da-DK" dirty="0"/>
              <a:t>Prognoserne er bedre end et mekanisk skøn</a:t>
            </a:r>
          </a:p>
          <a:p>
            <a:endParaRPr lang="da-DK" dirty="0"/>
          </a:p>
        </p:txBody>
      </p:sp>
      <p:sp>
        <p:nvSpPr>
          <p:cNvPr id="7" name="Pladsholder til tekst 8">
            <a:extLst>
              <a:ext uri="{FF2B5EF4-FFF2-40B4-BE49-F238E27FC236}">
                <a16:creationId xmlns:a16="http://schemas.microsoft.com/office/drawing/2014/main" id="{16ECBBB8-E268-905E-34F2-FA5F8239DFC6}"/>
              </a:ext>
            </a:extLst>
          </p:cNvPr>
          <p:cNvSpPr>
            <a:spLocks noGrp="1"/>
          </p:cNvSpPr>
          <p:nvPr>
            <p:ph type="body" sz="quarter" idx="14"/>
          </p:nvPr>
        </p:nvSpPr>
        <p:spPr/>
        <p:txBody>
          <a:bodyPr/>
          <a:lstStyle/>
          <a:p>
            <a:r>
              <a:rPr lang="da-DK" sz="2000" dirty="0"/>
              <a:t>Sammenligning med mekaniske skøn (Theil-koefficient) </a:t>
            </a:r>
          </a:p>
          <a:p>
            <a:endParaRPr lang="da-DK" dirty="0"/>
          </a:p>
        </p:txBody>
      </p:sp>
      <p:graphicFrame>
        <p:nvGraphicFramePr>
          <p:cNvPr id="12" name="Pladsholder til indhold 11"/>
          <p:cNvGraphicFramePr>
            <a:graphicFrameLocks noGrp="1"/>
          </p:cNvGraphicFramePr>
          <p:nvPr>
            <p:ph sz="quarter" idx="13"/>
            <p:custDataLst>
              <p:tags r:id="rId1"/>
            </p:custDataLst>
            <p:extLst>
              <p:ext uri="{D42A27DB-BD31-4B8C-83A1-F6EECF244321}">
                <p14:modId xmlns:p14="http://schemas.microsoft.com/office/powerpoint/2010/main" val="2754829000"/>
              </p:ext>
            </p:extLst>
          </p:nvPr>
        </p:nvGraphicFramePr>
        <p:xfrm>
          <a:off x="840000" y="2094806"/>
          <a:ext cx="5040000" cy="1439672"/>
        </p:xfrm>
        <a:graphic>
          <a:graphicData uri="http://schemas.openxmlformats.org/drawingml/2006/table">
            <a:tbl>
              <a:tblPr firstRow="1" bandRow="1">
                <a:tableStyleId>{2D5ABB26-0587-4C30-8999-92F81FD0307C}</a:tableStyleId>
              </a:tblPr>
              <a:tblGrid>
                <a:gridCol w="560000">
                  <a:extLst>
                    <a:ext uri="{9D8B030D-6E8A-4147-A177-3AD203B41FA5}">
                      <a16:colId xmlns:a16="http://schemas.microsoft.com/office/drawing/2014/main" val="3682599113"/>
                    </a:ext>
                  </a:extLst>
                </a:gridCol>
                <a:gridCol w="560000">
                  <a:extLst>
                    <a:ext uri="{9D8B030D-6E8A-4147-A177-3AD203B41FA5}">
                      <a16:colId xmlns:a16="http://schemas.microsoft.com/office/drawing/2014/main" val="763520301"/>
                    </a:ext>
                  </a:extLst>
                </a:gridCol>
                <a:gridCol w="560000">
                  <a:extLst>
                    <a:ext uri="{9D8B030D-6E8A-4147-A177-3AD203B41FA5}">
                      <a16:colId xmlns:a16="http://schemas.microsoft.com/office/drawing/2014/main" val="4079009149"/>
                    </a:ext>
                  </a:extLst>
                </a:gridCol>
                <a:gridCol w="560000">
                  <a:extLst>
                    <a:ext uri="{9D8B030D-6E8A-4147-A177-3AD203B41FA5}">
                      <a16:colId xmlns:a16="http://schemas.microsoft.com/office/drawing/2014/main" val="65553568"/>
                    </a:ext>
                  </a:extLst>
                </a:gridCol>
                <a:gridCol w="560000">
                  <a:extLst>
                    <a:ext uri="{9D8B030D-6E8A-4147-A177-3AD203B41FA5}">
                      <a16:colId xmlns:a16="http://schemas.microsoft.com/office/drawing/2014/main" val="3289576408"/>
                    </a:ext>
                  </a:extLst>
                </a:gridCol>
                <a:gridCol w="560000">
                  <a:extLst>
                    <a:ext uri="{9D8B030D-6E8A-4147-A177-3AD203B41FA5}">
                      <a16:colId xmlns:a16="http://schemas.microsoft.com/office/drawing/2014/main" val="1464470290"/>
                    </a:ext>
                  </a:extLst>
                </a:gridCol>
                <a:gridCol w="560000">
                  <a:extLst>
                    <a:ext uri="{9D8B030D-6E8A-4147-A177-3AD203B41FA5}">
                      <a16:colId xmlns:a16="http://schemas.microsoft.com/office/drawing/2014/main" val="1711393033"/>
                    </a:ext>
                  </a:extLst>
                </a:gridCol>
                <a:gridCol w="560000">
                  <a:extLst>
                    <a:ext uri="{9D8B030D-6E8A-4147-A177-3AD203B41FA5}">
                      <a16:colId xmlns:a16="http://schemas.microsoft.com/office/drawing/2014/main" val="116632295"/>
                    </a:ext>
                  </a:extLst>
                </a:gridCol>
                <a:gridCol w="560000">
                  <a:extLst>
                    <a:ext uri="{9D8B030D-6E8A-4147-A177-3AD203B41FA5}">
                      <a16:colId xmlns:a16="http://schemas.microsoft.com/office/drawing/2014/main" val="2703488781"/>
                    </a:ext>
                  </a:extLst>
                </a:gridCol>
              </a:tblGrid>
              <a:tr h="359918">
                <a:tc>
                  <a:txBody>
                    <a:bodyPr/>
                    <a:lstStyle/>
                    <a:p>
                      <a:pPr marL="36195" marR="36195">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ØR, dec.</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ØR, aug.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DØR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DI</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NDA</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NB</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EU</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OECD</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T w="12700" cap="flat" cmpd="sng" algn="ctr">
                      <a:solidFill>
                        <a:schemeClr val="tx1"/>
                      </a:solidFill>
                      <a:prstDash val="solid"/>
                      <a:round/>
                      <a:headEnd type="none" w="med" len="med"/>
                      <a:tailEnd type="none" w="med" len="med"/>
                    </a:lnT>
                    <a:lnB>
                      <a:noFill/>
                    </a:lnB>
                    <a:solidFill>
                      <a:srgbClr val="E7E9E7"/>
                    </a:solidFill>
                  </a:tcPr>
                </a:tc>
                <a:extLst>
                  <a:ext uri="{0D108BD9-81ED-4DB2-BD59-A6C34878D82A}">
                    <a16:rowId xmlns:a16="http://schemas.microsoft.com/office/drawing/2014/main" val="3477021640"/>
                  </a:ext>
                </a:extLst>
              </a:tr>
              <a:tr h="359918">
                <a:tc>
                  <a:txBody>
                    <a:bodyPr/>
                    <a:lstStyle/>
                    <a:p>
                      <a:pPr marL="36195" marR="36195">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Seneste 10 år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T>
                      <a:noFill/>
                    </a:lnT>
                    <a:lnB>
                      <a:noFill/>
                    </a:lnB>
                    <a:solidFill>
                      <a:srgbClr val="F6F8F5"/>
                    </a:solidFill>
                  </a:tcPr>
                </a:tc>
                <a:extLst>
                  <a:ext uri="{0D108BD9-81ED-4DB2-BD59-A6C34878D82A}">
                    <a16:rowId xmlns:a16="http://schemas.microsoft.com/office/drawing/2014/main" val="1155608450"/>
                  </a:ext>
                </a:extLst>
              </a:tr>
              <a:tr h="359918">
                <a:tc>
                  <a:txBody>
                    <a:bodyPr/>
                    <a:lstStyle/>
                    <a:p>
                      <a:pPr marL="36195" marR="36195">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Seneste 5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a:noFill/>
                    </a:lnR>
                    <a:lnT>
                      <a:noFill/>
                    </a:lnT>
                    <a:lnB>
                      <a:noFill/>
                    </a:lnB>
                    <a:solidFill>
                      <a:srgbClr val="E7E9E7"/>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0,67</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0,74</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T>
                      <a:noFill/>
                    </a:lnT>
                    <a:lnB>
                      <a:noFill/>
                    </a:lnB>
                    <a:solidFill>
                      <a:srgbClr val="E7E9E7"/>
                    </a:solidFill>
                  </a:tcPr>
                </a:tc>
                <a:extLst>
                  <a:ext uri="{0D108BD9-81ED-4DB2-BD59-A6C34878D82A}">
                    <a16:rowId xmlns:a16="http://schemas.microsoft.com/office/drawing/2014/main" val="3173606232"/>
                  </a:ext>
                </a:extLst>
              </a:tr>
              <a:tr h="359918">
                <a:tc>
                  <a:txBody>
                    <a:bodyPr/>
                    <a:lstStyle/>
                    <a:p>
                      <a:pPr marL="36195" marR="36195">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Seneste år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0,56</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0,52</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0,58</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0,54</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0,56</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T>
                      <a:noFill/>
                    </a:lnT>
                    <a:lnB w="12700" cap="flat" cmpd="sng" algn="ctr">
                      <a:solidFill>
                        <a:schemeClr val="tx1"/>
                      </a:solidFill>
                      <a:prstDash val="solid"/>
                      <a:round/>
                      <a:headEnd type="none" w="med" len="med"/>
                      <a:tailEnd type="none" w="med" len="med"/>
                    </a:lnB>
                    <a:solidFill>
                      <a:srgbClr val="F6F8F5"/>
                    </a:solidFill>
                  </a:tcPr>
                </a:tc>
                <a:extLst>
                  <a:ext uri="{0D108BD9-81ED-4DB2-BD59-A6C34878D82A}">
                    <a16:rowId xmlns:a16="http://schemas.microsoft.com/office/drawing/2014/main" val="908570201"/>
                  </a:ext>
                </a:extLst>
              </a:tr>
            </a:tbl>
          </a:graphicData>
        </a:graphic>
      </p:graphicFrame>
      <p:sp>
        <p:nvSpPr>
          <p:cNvPr id="13" name="Pladsholder til tekst 11"/>
          <p:cNvSpPr txBox="1">
            <a:spLocks/>
          </p:cNvSpPr>
          <p:nvPr/>
        </p:nvSpPr>
        <p:spPr>
          <a:xfrm>
            <a:off x="839999" y="3600521"/>
            <a:ext cx="4976037" cy="738664"/>
          </a:xfrm>
          <a:prstGeom prst="rect">
            <a:avLst/>
          </a:prstGeom>
          <a:noFill/>
        </p:spPr>
        <p:txBody>
          <a:bodyPr wrap="square" lIns="0" tIns="0" rIns="0" bIns="0" rtlCol="0">
            <a:sp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24000" indent="-324000">
              <a:lnSpc>
                <a:spcPct val="100000"/>
              </a:lnSpc>
              <a:spcBef>
                <a:spcPts val="1100"/>
              </a:spcBef>
              <a:buFont typeface="Arial" panose="020B0604020202020204" pitchFamily="34" charset="0"/>
              <a:buNone/>
            </a:pPr>
            <a:r>
              <a:rPr lang="da-DK" sz="800" dirty="0" err="1" smtClean="0">
                <a:latin typeface="Neue Haas Grotesk Text Pro" panose="020B0504020202020204"/>
                <a:cs typeface="Arial" panose="020B0604020202020204" pitchFamily="34" charset="0"/>
              </a:rPr>
              <a:t>Anm</a:t>
            </a:r>
            <a:r>
              <a:rPr lang="da-DK" sz="800" dirty="0" smtClean="0">
                <a:latin typeface="Neue Haas Grotesk Text Pro" panose="020B0504020202020204"/>
                <a:cs typeface="Arial" panose="020B0604020202020204" pitchFamily="34" charset="0"/>
              </a:rPr>
              <a:t>.:  Theil-koefficienten sammenligner vækstskønnet (for t+1) med et mekanisk vækstskøn baseret ud fra den gennemsnitlige vækst i en given periode (de seneste 10 år, de seneste 5 år eller det seneste år). Tabellen dækker perioden 1980-2022.</a:t>
            </a:r>
          </a:p>
          <a:p>
            <a:pPr marL="324000" indent="-324000">
              <a:lnSpc>
                <a:spcPct val="100000"/>
              </a:lnSpc>
              <a:spcBef>
                <a:spcPts val="0"/>
              </a:spcBef>
              <a:buFont typeface="Arial" panose="020B0604020202020204" pitchFamily="34" charset="0"/>
              <a:buNone/>
            </a:pPr>
            <a:r>
              <a:rPr lang="da-DK" sz="800" dirty="0" smtClean="0">
                <a:latin typeface="Neue Haas Grotesk Text Pro" panose="020B0504020202020204"/>
                <a:cs typeface="Arial" panose="020B0604020202020204" pitchFamily="34" charset="0"/>
              </a:rPr>
              <a:t>Kilde:  Danmarks Statistik, De Økonomiske Råd, Dansk Industri, Danmarks Nationalbank, Nordea, EU-Kommissionen og OECD samt diverse udgaver af Økonomisk Redegørelse/Økonomisk Oversigt og egne beregninger.</a:t>
            </a:r>
          </a:p>
        </p:txBody>
      </p:sp>
      <p:sp>
        <p:nvSpPr>
          <p:cNvPr id="14" name="Pladsholder til tekst 9">
            <a:extLst>
              <a:ext uri="{FF2B5EF4-FFF2-40B4-BE49-F238E27FC236}">
                <a16:creationId xmlns:a16="http://schemas.microsoft.com/office/drawing/2014/main" id="{563DF073-18C9-D13B-A74C-20EC19163179}"/>
              </a:ext>
            </a:extLst>
          </p:cNvPr>
          <p:cNvSpPr>
            <a:spLocks noGrp="1"/>
          </p:cNvSpPr>
          <p:nvPr>
            <p:ph type="body" sz="quarter" idx="15"/>
          </p:nvPr>
        </p:nvSpPr>
        <p:spPr/>
        <p:txBody>
          <a:bodyPr/>
          <a:lstStyle/>
          <a:p>
            <a:pPr>
              <a:spcBef>
                <a:spcPts val="0"/>
              </a:spcBef>
            </a:pPr>
            <a:r>
              <a:rPr lang="da-DK" sz="1200" b="1" dirty="0">
                <a:latin typeface="Arial" panose="020B0604020202020204" pitchFamily="34" charset="0"/>
                <a:cs typeface="Arial" panose="020B0604020202020204" pitchFamily="34" charset="0"/>
              </a:rPr>
              <a:t>Hvis en prognose ikke klarer sig bedre end et mekanisk skøn, er det et tegn på, at den information, der tilføres i prognosen, er begrænset.</a:t>
            </a:r>
          </a:p>
          <a:p>
            <a:pPr>
              <a:spcBef>
                <a:spcPts val="0"/>
              </a:spcBef>
            </a:pPr>
            <a:endParaRPr lang="da-DK" sz="1200" b="1" dirty="0">
              <a:latin typeface="Arial" panose="020B0604020202020204" pitchFamily="34" charset="0"/>
              <a:cs typeface="Arial" panose="020B0604020202020204" pitchFamily="34" charset="0"/>
            </a:endParaRPr>
          </a:p>
          <a:p>
            <a:pPr>
              <a:spcBef>
                <a:spcPts val="0"/>
              </a:spcBef>
            </a:pPr>
            <a:r>
              <a:rPr lang="da-DK" sz="1200" b="1" dirty="0">
                <a:latin typeface="Arial" panose="020B0604020202020204" pitchFamily="34" charset="0"/>
                <a:cs typeface="Arial" panose="020B0604020202020204" pitchFamily="34" charset="0"/>
              </a:rPr>
              <a:t>Et mekanisk skøn kan fx være en antagelse om, at væksten næste år vil være det samme som den gennemsnitlige historiske vækst.</a:t>
            </a:r>
          </a:p>
          <a:p>
            <a:r>
              <a:rPr lang="da-DK" sz="1200" b="1" dirty="0">
                <a:latin typeface="Arial" panose="020B0604020202020204" pitchFamily="34" charset="0"/>
                <a:cs typeface="Arial" panose="020B0604020202020204" pitchFamily="34" charset="0"/>
              </a:rPr>
              <a:t>En måde at vurdere dette på er den såkaldte Theil-koefficient, hvor spredningen i afvigelserne fra prognosen sammenlignes med spredningen i afvigelserne fra de mekaniske alternativer. </a:t>
            </a:r>
          </a:p>
          <a:p>
            <a:r>
              <a:rPr lang="da-DK" sz="1200" b="1" dirty="0">
                <a:latin typeface="Arial" panose="020B0604020202020204" pitchFamily="34" charset="0"/>
                <a:cs typeface="Arial" panose="020B0604020202020204" pitchFamily="34" charset="0"/>
              </a:rPr>
              <a:t>En Theil-koefficient på mindre end én indikerer, at informationsindholdet i prognosen er bedre end det mekaniske alternativ. </a:t>
            </a:r>
          </a:p>
          <a:p>
            <a:r>
              <a:rPr lang="da-DK" sz="1200" b="1" dirty="0">
                <a:latin typeface="Arial" panose="020B0604020202020204" pitchFamily="34" charset="0"/>
                <a:cs typeface="Arial" panose="020B0604020202020204" pitchFamily="34" charset="0"/>
              </a:rPr>
              <a:t>De forskellige prognoser er alle bedre end det mekaniske alternativ, og forskellen er begrænset på tværs af institutioner. </a:t>
            </a:r>
          </a:p>
          <a:p>
            <a:r>
              <a:rPr lang="da-DK" sz="1200" b="1" dirty="0">
                <a:latin typeface="Arial" panose="020B0604020202020204" pitchFamily="34" charset="0"/>
                <a:cs typeface="Arial" panose="020B0604020202020204" pitchFamily="34" charset="0"/>
              </a:rPr>
              <a:t>Økonomisk Redegørelse ligger generelt i den pæne ende. </a:t>
            </a:r>
          </a:p>
          <a:p>
            <a:endParaRPr lang="da-DK" dirty="0"/>
          </a:p>
        </p:txBody>
      </p:sp>
    </p:spTree>
    <p:extLst>
      <p:ext uri="{BB962C8B-B14F-4D97-AF65-F5344CB8AC3E}">
        <p14:creationId xmlns:p14="http://schemas.microsoft.com/office/powerpoint/2010/main" val="284696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840317" y="840000"/>
            <a:ext cx="10511360" cy="556800"/>
          </a:xfrm>
        </p:spPr>
        <p:txBody>
          <a:bodyPr/>
          <a:lstStyle/>
          <a:p>
            <a:r>
              <a:rPr lang="da-DK" dirty="0"/>
              <a:t>Prognoserne rammer som regel retningen for ændringen i væksten</a:t>
            </a:r>
          </a:p>
          <a:p>
            <a:endParaRPr lang="da-DK" dirty="0"/>
          </a:p>
        </p:txBody>
      </p:sp>
      <p:sp>
        <p:nvSpPr>
          <p:cNvPr id="7" name="Text Placeholder 7">
            <a:extLst>
              <a:ext uri="{FF2B5EF4-FFF2-40B4-BE49-F238E27FC236}">
                <a16:creationId xmlns:a16="http://schemas.microsoft.com/office/drawing/2014/main" id="{9ADFE81A-2152-47E0-8547-DFD7C49F8981}"/>
              </a:ext>
            </a:extLst>
          </p:cNvPr>
          <p:cNvSpPr>
            <a:spLocks noGrp="1"/>
          </p:cNvSpPr>
          <p:nvPr>
            <p:ph type="body" sz="quarter" idx="14"/>
          </p:nvPr>
        </p:nvSpPr>
        <p:spPr>
          <a:xfrm>
            <a:off x="839788" y="1930400"/>
            <a:ext cx="5040312" cy="385763"/>
          </a:xfrm>
        </p:spPr>
        <p:txBody>
          <a:bodyPr/>
          <a:lstStyle/>
          <a:p>
            <a:r>
              <a:rPr lang="da-DK" sz="1870" b="1" dirty="0" smtClean="0"/>
              <a:t>Andel af skøn, der rammer retningen i vækstændringen (t+1)</a:t>
            </a:r>
            <a:endParaRPr lang="da-DK" sz="1870" b="1" dirty="0"/>
          </a:p>
        </p:txBody>
      </p:sp>
      <p:graphicFrame>
        <p:nvGraphicFramePr>
          <p:cNvPr id="9" name="Diagram 8"/>
          <p:cNvGraphicFramePr>
            <a:graphicFrameLocks/>
          </p:cNvGraphicFramePr>
          <p:nvPr>
            <p:extLst>
              <p:ext uri="{D42A27DB-BD31-4B8C-83A1-F6EECF244321}">
                <p14:modId xmlns:p14="http://schemas.microsoft.com/office/powerpoint/2010/main" val="779537549"/>
              </p:ext>
            </p:extLst>
          </p:nvPr>
        </p:nvGraphicFramePr>
        <p:xfrm>
          <a:off x="926089" y="2609156"/>
          <a:ext cx="5039888" cy="281057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felt 9"/>
          <p:cNvSpPr txBox="1"/>
          <p:nvPr/>
        </p:nvSpPr>
        <p:spPr>
          <a:xfrm>
            <a:off x="916088" y="5209689"/>
            <a:ext cx="4963588" cy="369332"/>
          </a:xfrm>
          <a:prstGeom prst="rect">
            <a:avLst/>
          </a:prstGeom>
          <a:noFill/>
        </p:spPr>
        <p:txBody>
          <a:bodyPr wrap="square" lIns="0" tIns="0" rIns="0" bIns="0" rtlCol="0">
            <a:spAutoFit/>
          </a:bodyPr>
          <a:lstStyle/>
          <a:p>
            <a:pPr marL="361950" indent="-361950">
              <a:lnSpc>
                <a:spcPct val="100000"/>
              </a:lnSpc>
              <a:spcBef>
                <a:spcPts val="0"/>
              </a:spcBef>
            </a:pPr>
            <a:r>
              <a:rPr lang="da-DK" sz="800" dirty="0">
                <a:latin typeface="Neue Haas Grotesk Text Pro" panose="020B0504020202020204"/>
                <a:cs typeface="Arial" panose="020B0604020202020204" pitchFamily="34" charset="0"/>
              </a:rPr>
              <a:t>Anm.:  </a:t>
            </a:r>
            <a:r>
              <a:rPr lang="da-DK" sz="800" dirty="0" smtClean="0">
                <a:latin typeface="Neue Haas Grotesk Text Pro" panose="020B0504020202020204"/>
                <a:cs typeface="Arial" panose="020B0604020202020204" pitchFamily="34" charset="0"/>
              </a:rPr>
              <a:t>Figuren dækker </a:t>
            </a:r>
            <a:r>
              <a:rPr lang="da-DK" sz="800" dirty="0">
                <a:latin typeface="Neue Haas Grotesk Text Pro" panose="020B0504020202020204"/>
                <a:cs typeface="Arial" panose="020B0604020202020204" pitchFamily="34" charset="0"/>
              </a:rPr>
              <a:t>perioden </a:t>
            </a:r>
            <a:r>
              <a:rPr lang="da-DK" sz="800" dirty="0" smtClean="0">
                <a:latin typeface="Neue Haas Grotesk Text Pro" panose="020B0504020202020204"/>
                <a:cs typeface="Arial" panose="020B0604020202020204" pitchFamily="34" charset="0"/>
              </a:rPr>
              <a:t>1980-2022.</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a:t>
            </a:r>
            <a:r>
              <a:rPr lang="da-DK" sz="800" dirty="0">
                <a:latin typeface="Neue Haas Grotesk Text Pro" panose="020B0504020202020204"/>
                <a:cs typeface="Arial" panose="020B0604020202020204" pitchFamily="34" charset="0"/>
              </a:rPr>
              <a:t>Danmarks Statistik, </a:t>
            </a:r>
            <a:r>
              <a:rPr lang="da-DK" sz="800" dirty="0" smtClean="0">
                <a:latin typeface="Neue Haas Grotesk Text Pro" panose="020B0504020202020204"/>
                <a:cs typeface="Arial" panose="020B0604020202020204" pitchFamily="34" charset="0"/>
              </a:rPr>
              <a:t>De </a:t>
            </a:r>
            <a:r>
              <a:rPr lang="da-DK" sz="800" dirty="0">
                <a:latin typeface="Neue Haas Grotesk Text Pro" panose="020B0504020202020204"/>
                <a:cs typeface="Arial" panose="020B0604020202020204" pitchFamily="34" charset="0"/>
              </a:rPr>
              <a:t>Økonomiske Råd, Dansk </a:t>
            </a:r>
            <a:r>
              <a:rPr lang="da-DK" sz="800" dirty="0" smtClean="0">
                <a:latin typeface="Neue Haas Grotesk Text Pro" panose="020B0504020202020204"/>
                <a:cs typeface="Arial" panose="020B0604020202020204" pitchFamily="34" charset="0"/>
              </a:rPr>
              <a:t>Industri, Nordea</a:t>
            </a:r>
            <a:r>
              <a:rPr lang="da-DK" sz="800" dirty="0">
                <a:latin typeface="Neue Haas Grotesk Text Pro" panose="020B0504020202020204"/>
                <a:cs typeface="Arial" panose="020B0604020202020204" pitchFamily="34" charset="0"/>
              </a:rPr>
              <a:t>, EU-Kommissionen og OECD samt diverse udgaver af Økonomisk Redegørelse/Økonomisk Oversigt og egne beregninger</a:t>
            </a:r>
            <a:r>
              <a:rPr lang="da-DK" sz="800" dirty="0" smtClean="0">
                <a:latin typeface="Neue Haas Grotesk Text Pro" panose="020B0504020202020204"/>
                <a:cs typeface="Arial" panose="020B0604020202020204" pitchFamily="34" charset="0"/>
              </a:rPr>
              <a:t>.</a:t>
            </a:r>
          </a:p>
        </p:txBody>
      </p:sp>
      <p:sp>
        <p:nvSpPr>
          <p:cNvPr id="12" name="Pladsholder til tekst 9">
            <a:extLst>
              <a:ext uri="{FF2B5EF4-FFF2-40B4-BE49-F238E27FC236}">
                <a16:creationId xmlns:a16="http://schemas.microsoft.com/office/drawing/2014/main" id="{563DF073-18C9-D13B-A74C-20EC19163179}"/>
              </a:ext>
            </a:extLst>
          </p:cNvPr>
          <p:cNvSpPr>
            <a:spLocks noGrp="1"/>
          </p:cNvSpPr>
          <p:nvPr>
            <p:ph type="body" sz="quarter" idx="15"/>
          </p:nvPr>
        </p:nvSpPr>
        <p:spPr/>
        <p:txBody>
          <a:bodyPr/>
          <a:lstStyle/>
          <a:p>
            <a:pPr marL="171450" indent="-171450"/>
            <a:r>
              <a:rPr lang="da-DK" sz="1200" b="1" dirty="0">
                <a:latin typeface="Arial" panose="020B0604020202020204" pitchFamily="34" charset="0"/>
                <a:cs typeface="Arial" panose="020B0604020202020204" pitchFamily="34" charset="0"/>
              </a:rPr>
              <a:t>I tilrettelæggelsen af den økonomiske politik er det </a:t>
            </a:r>
            <a:r>
              <a:rPr lang="da-DK" sz="1200" b="1" dirty="0" smtClean="0">
                <a:latin typeface="Arial" panose="020B0604020202020204" pitchFamily="34" charset="0"/>
                <a:cs typeface="Arial" panose="020B0604020202020204" pitchFamily="34" charset="0"/>
              </a:rPr>
              <a:t>relevant, </a:t>
            </a:r>
            <a:r>
              <a:rPr lang="da-DK" sz="1200" b="1" dirty="0">
                <a:latin typeface="Arial" panose="020B0604020202020204" pitchFamily="34" charset="0"/>
                <a:cs typeface="Arial" panose="020B0604020202020204" pitchFamily="34" charset="0"/>
              </a:rPr>
              <a:t>om væksten tager til eller aftager.</a:t>
            </a:r>
          </a:p>
          <a:p>
            <a:pPr marL="171450" indent="-171450"/>
            <a:r>
              <a:rPr lang="da-DK" sz="1200" b="1" dirty="0">
                <a:latin typeface="Arial" panose="020B0604020202020204" pitchFamily="34" charset="0"/>
                <a:cs typeface="Arial" panose="020B0604020202020204" pitchFamily="34" charset="0"/>
              </a:rPr>
              <a:t>Hvis økonomien eksempelvis allerede er tæt på kapacitetsgrænsen, og væksten ventes at tage til, kan det isoleret set pege i retning af et behov for en strammere økonomisk politik.</a:t>
            </a:r>
          </a:p>
          <a:p>
            <a:pPr marL="171450" indent="-171450"/>
            <a:r>
              <a:rPr lang="da-DK" sz="1200" b="1" dirty="0">
                <a:latin typeface="Arial" panose="020B0604020202020204" pitchFamily="34" charset="0"/>
                <a:cs typeface="Arial" panose="020B0604020202020204" pitchFamily="34" charset="0"/>
              </a:rPr>
              <a:t>Prognoserne rammer overvejende rigtigt på ændringen i væksten</a:t>
            </a:r>
            <a:r>
              <a:rPr lang="da-DK" sz="1200" b="1" i="1" dirty="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r>
              <a:rPr lang="da-DK" sz="1200" b="1" dirty="0">
                <a:latin typeface="Arial" panose="020B0604020202020204" pitchFamily="34" charset="0"/>
                <a:cs typeface="Arial" panose="020B0604020202020204" pitchFamily="34" charset="0"/>
              </a:rPr>
              <a:t>Økonomisk Redegørelse rammer rigtigt godt 80 pct. af gangene, hvilket er klart bedre end det simple alternativ (plat eller krone), som blot rammer rigtigt 50 pct. af gangene. </a:t>
            </a:r>
          </a:p>
          <a:p>
            <a:pPr marL="171450" indent="-171450"/>
            <a:r>
              <a:rPr lang="da-DK" sz="1200" b="1" dirty="0">
                <a:latin typeface="Arial" panose="020B0604020202020204" pitchFamily="34" charset="0"/>
                <a:cs typeface="Arial" panose="020B0604020202020204" pitchFamily="34" charset="0"/>
              </a:rPr>
              <a:t>De andre institutioner rammer overvejende også rigtigt. </a:t>
            </a:r>
          </a:p>
          <a:p>
            <a:endParaRPr lang="da-DK" dirty="0"/>
          </a:p>
        </p:txBody>
      </p:sp>
    </p:spTree>
    <p:extLst>
      <p:ext uri="{BB962C8B-B14F-4D97-AF65-F5344CB8AC3E}">
        <p14:creationId xmlns:p14="http://schemas.microsoft.com/office/powerpoint/2010/main" val="4040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42A14326-180D-FF81-8A6A-FF7F263FB874}"/>
              </a:ext>
            </a:extLst>
          </p:cNvPr>
          <p:cNvSpPr>
            <a:spLocks noGrp="1"/>
          </p:cNvSpPr>
          <p:nvPr>
            <p:ph type="body" sz="quarter" idx="11"/>
          </p:nvPr>
        </p:nvSpPr>
        <p:spPr/>
        <p:txBody>
          <a:bodyPr/>
          <a:lstStyle/>
          <a:p>
            <a:r>
              <a:rPr lang="da-DK" dirty="0"/>
              <a:t>Appendiks – ramme for analysen</a:t>
            </a:r>
          </a:p>
        </p:txBody>
      </p:sp>
      <p:sp>
        <p:nvSpPr>
          <p:cNvPr id="6" name="Pladsholder til tekst 5">
            <a:extLst>
              <a:ext uri="{FF2B5EF4-FFF2-40B4-BE49-F238E27FC236}">
                <a16:creationId xmlns:a16="http://schemas.microsoft.com/office/drawing/2014/main" id="{02293998-4EC5-CA68-AE78-1BAEFACCE56B}"/>
              </a:ext>
            </a:extLst>
          </p:cNvPr>
          <p:cNvSpPr>
            <a:spLocks noGrp="1"/>
          </p:cNvSpPr>
          <p:nvPr>
            <p:ph type="body" sz="quarter" idx="12"/>
          </p:nvPr>
        </p:nvSpPr>
        <p:spPr/>
        <p:txBody>
          <a:bodyPr/>
          <a:lstStyle/>
          <a:p>
            <a:r>
              <a:rPr lang="da-DK" sz="1200" b="1" dirty="0" smtClean="0">
                <a:latin typeface="Arial" panose="020B0604020202020204" pitchFamily="34" charset="0"/>
                <a:cs typeface="Arial" panose="020B0604020202020204" pitchFamily="34" charset="0"/>
              </a:rPr>
              <a:t>Nøjagtigheden af skøn for BNP i Økonomisk Redegørelse (Økonomisk Oversigt før 2000) sammenlignes med prognoser fra en række andre organisationer, herunder De Økonomiske Råd (DØR), Dansk Industri (DI), Nordea (NDA), Nationalbanken (NB), EU-Kommissionen (EU), Danske Bank (DAB) og OECD. For Nordea er serien kædet med observationer fra Unibank og Privatbanken. Institutionerne er udvalgt ud fra et hensyn til at have en vis historik, og de har også udgjort sammenligningsgrundlaget i tidligere prognoseevalueringer.</a:t>
            </a:r>
          </a:p>
          <a:p>
            <a:r>
              <a:rPr lang="da-DK" sz="1200" b="1" dirty="0" smtClean="0">
                <a:latin typeface="Arial" panose="020B0604020202020204" pitchFamily="34" charset="0"/>
                <a:cs typeface="Arial" panose="020B0604020202020204" pitchFamily="34" charset="0"/>
              </a:rPr>
              <a:t>Prognoser udarbejdes og offentliggøres løbende gennem året. Jo senere en prognose udarbejdes, desto flere oplysninger er der til rådighed. For bedst muligt at kunne sammenligne nøjagtigheden af prognoserne anvendes derfor den sidst offentliggjorte prognose i året. Da Økonomisk Redegørelse, december udarbejdes senere end de fleste øvrige institutioners sidste skøn, indebærer det en informationsmæssig fordel, og derfor sammenlignes også med augustprognosen i Økonomisk Redegørelse.</a:t>
            </a:r>
          </a:p>
          <a:p>
            <a:r>
              <a:rPr lang="da-DK" sz="1200" b="1" dirty="0" smtClean="0">
                <a:latin typeface="Arial" panose="020B0604020202020204" pitchFamily="34" charset="0"/>
                <a:cs typeface="Arial" panose="020B0604020202020204" pitchFamily="34" charset="0"/>
              </a:rPr>
              <a:t>Som sammenligningsgrundlag for nøjagtigheden af prognoserne anvendes den første foreløbige opgørelse af nationalregnskabet for det pågældende år. Denne tilgang har også været anvendt i tidligere prognoseevalueringer. </a:t>
            </a:r>
          </a:p>
          <a:p>
            <a:r>
              <a:rPr lang="da-DK" sz="1200" b="1" dirty="0" smtClean="0">
                <a:latin typeface="Arial" panose="020B0604020202020204" pitchFamily="34" charset="0"/>
                <a:cs typeface="Arial" panose="020B0604020202020204" pitchFamily="34" charset="0"/>
              </a:rPr>
              <a:t>Som udgangspunkt (eller hvor intet andet angives) sammenlignes BNP-skønnet for det efterfølgende år (t+1), men i nogle af sammenligningerne ses der også på skønnet for det indeværende år for prognosen (t) samt for året to år efter udarbejdelsen af prognosen (t+2).</a:t>
            </a:r>
          </a:p>
          <a:p>
            <a:r>
              <a:rPr lang="da-DK" sz="1200" b="1" dirty="0" smtClean="0">
                <a:latin typeface="Arial" panose="020B0604020202020204" pitchFamily="34" charset="0"/>
                <a:cs typeface="Arial" panose="020B0604020202020204" pitchFamily="34" charset="0"/>
              </a:rPr>
              <a:t>Analysen og datagrundlaget bag vil løbende blive opdateret på Økonomiministeriets hjemmeside. Næste opdatering ventes i august 2024.</a:t>
            </a:r>
          </a:p>
          <a:p>
            <a:endParaRPr lang="da-DK" dirty="0"/>
          </a:p>
        </p:txBody>
      </p:sp>
    </p:spTree>
    <p:extLst>
      <p:ext uri="{BB962C8B-B14F-4D97-AF65-F5344CB8AC3E}">
        <p14:creationId xmlns:p14="http://schemas.microsoft.com/office/powerpoint/2010/main" val="118876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42A14326-180D-FF81-8A6A-FF7F263FB874}"/>
              </a:ext>
            </a:extLst>
          </p:cNvPr>
          <p:cNvSpPr>
            <a:spLocks noGrp="1"/>
          </p:cNvSpPr>
          <p:nvPr>
            <p:ph type="body" sz="quarter" idx="11"/>
          </p:nvPr>
        </p:nvSpPr>
        <p:spPr/>
        <p:txBody>
          <a:bodyPr/>
          <a:lstStyle/>
          <a:p>
            <a:r>
              <a:rPr lang="da-DK" dirty="0"/>
              <a:t>Hovedbudskaber</a:t>
            </a:r>
          </a:p>
        </p:txBody>
      </p:sp>
      <p:sp>
        <p:nvSpPr>
          <p:cNvPr id="6" name="Pladsholder til tekst 5">
            <a:extLst>
              <a:ext uri="{FF2B5EF4-FFF2-40B4-BE49-F238E27FC236}">
                <a16:creationId xmlns:a16="http://schemas.microsoft.com/office/drawing/2014/main" id="{02293998-4EC5-CA68-AE78-1BAEFACCE56B}"/>
              </a:ext>
            </a:extLst>
          </p:cNvPr>
          <p:cNvSpPr>
            <a:spLocks noGrp="1"/>
          </p:cNvSpPr>
          <p:nvPr>
            <p:ph type="body" sz="quarter" idx="12"/>
          </p:nvPr>
        </p:nvSpPr>
        <p:spPr>
          <a:xfrm>
            <a:off x="840317" y="1626486"/>
            <a:ext cx="8447616" cy="2592917"/>
          </a:xfrm>
        </p:spPr>
        <p:txBody>
          <a:bodyPr/>
          <a:lstStyle/>
          <a:p>
            <a:r>
              <a:rPr lang="da-DK" sz="1400" b="1" dirty="0">
                <a:latin typeface="Arial" panose="020B0604020202020204" pitchFamily="34" charset="0"/>
                <a:cs typeface="Arial" panose="020B0604020202020204" pitchFamily="34" charset="0"/>
              </a:rPr>
              <a:t>Nøjagtigheden af skønnene i Økonomisk Redegørelse ligger overordnet set i den bedre ende sammenlignet med andre institutioner. Set i forhold til perioden 2010-2022 er nøjagtigheden af skønnene i Økonomisk Redegørelse dog i midterfeltet.</a:t>
            </a:r>
          </a:p>
          <a:p>
            <a:r>
              <a:rPr lang="da-DK" sz="1400" b="1" dirty="0">
                <a:latin typeface="Arial" panose="020B0604020202020204" pitchFamily="34" charset="0"/>
                <a:cs typeface="Arial" panose="020B0604020202020204" pitchFamily="34" charset="0"/>
              </a:rPr>
              <a:t>Der er generelt ikke stor forskel på nøjagtigheden af de forskellige institutioners </a:t>
            </a:r>
            <a:r>
              <a:rPr lang="da-DK" sz="1400" b="1" dirty="0" smtClean="0">
                <a:latin typeface="Arial" panose="020B0604020202020204" pitchFamily="34" charset="0"/>
                <a:cs typeface="Arial" panose="020B0604020202020204" pitchFamily="34" charset="0"/>
              </a:rPr>
              <a:t>skøn, og generelt er der tale om betydelige prognoseafvigelser.</a:t>
            </a:r>
          </a:p>
          <a:p>
            <a:r>
              <a:rPr lang="da-DK" sz="1400" b="1" dirty="0" smtClean="0">
                <a:latin typeface="Arial" panose="020B0604020202020204" pitchFamily="34" charset="0"/>
                <a:cs typeface="Arial" panose="020B0604020202020204" pitchFamily="34" charset="0"/>
              </a:rPr>
              <a:t>Der </a:t>
            </a:r>
            <a:r>
              <a:rPr lang="da-DK" sz="1400" b="1" dirty="0">
                <a:latin typeface="Arial" panose="020B0604020202020204" pitchFamily="34" charset="0"/>
                <a:cs typeface="Arial" panose="020B0604020202020204" pitchFamily="34" charset="0"/>
              </a:rPr>
              <a:t>er ikke tegn på systematiske prognoseafvigelser i Økonomisk Redegørelse, fx at BNP-væksten systematisk over- eller </a:t>
            </a:r>
            <a:r>
              <a:rPr lang="da-DK" sz="1400" b="1" dirty="0" smtClean="0">
                <a:latin typeface="Arial" panose="020B0604020202020204" pitchFamily="34" charset="0"/>
                <a:cs typeface="Arial" panose="020B0604020202020204" pitchFamily="34" charset="0"/>
              </a:rPr>
              <a:t>undervurderes</a:t>
            </a:r>
            <a:r>
              <a:rPr lang="da-DK" sz="1400" b="1" dirty="0">
                <a:latin typeface="Arial" panose="020B0604020202020204" pitchFamily="34" charset="0"/>
                <a:cs typeface="Arial" panose="020B0604020202020204" pitchFamily="34" charset="0"/>
              </a:rPr>
              <a:t>.</a:t>
            </a:r>
          </a:p>
          <a:p>
            <a:r>
              <a:rPr lang="da-DK" sz="1400" b="1" dirty="0">
                <a:latin typeface="Arial" panose="020B0604020202020204" pitchFamily="34" charset="0"/>
                <a:cs typeface="Arial" panose="020B0604020202020204" pitchFamily="34" charset="0"/>
              </a:rPr>
              <a:t>Prognosenøjagtigheden er ikke blevet bedre over tid.</a:t>
            </a:r>
          </a:p>
          <a:p>
            <a:r>
              <a:rPr lang="da-DK" sz="1400" b="1" dirty="0" err="1" smtClean="0">
                <a:latin typeface="Arial" panose="020B0604020202020204" pitchFamily="34" charset="0"/>
                <a:cs typeface="Arial" panose="020B0604020202020204" pitchFamily="34" charset="0"/>
              </a:rPr>
              <a:t>Coronapandemien</a:t>
            </a:r>
            <a:r>
              <a:rPr lang="da-DK" sz="1400" b="1" dirty="0" smtClean="0">
                <a:latin typeface="Arial" panose="020B0604020202020204" pitchFamily="34" charset="0"/>
                <a:cs typeface="Arial" panose="020B0604020202020204" pitchFamily="34" charset="0"/>
              </a:rPr>
              <a:t> var uforudset og nedgangen i BNP i 2020 gav derfor anledning til store prognoseafvigelser. Omvendt var opsvinget i 2021 stærkere end forventet.</a:t>
            </a:r>
          </a:p>
          <a:p>
            <a:r>
              <a:rPr lang="da-DK" sz="1400" b="1" dirty="0" smtClean="0">
                <a:latin typeface="Arial" panose="020B0604020202020204" pitchFamily="34" charset="0"/>
                <a:cs typeface="Arial" panose="020B0604020202020204" pitchFamily="34" charset="0"/>
              </a:rPr>
              <a:t>Betydelige </a:t>
            </a:r>
            <a:r>
              <a:rPr lang="da-DK" sz="1400" b="1" dirty="0">
                <a:latin typeface="Arial" panose="020B0604020202020204" pitchFamily="34" charset="0"/>
                <a:cs typeface="Arial" panose="020B0604020202020204" pitchFamily="34" charset="0"/>
              </a:rPr>
              <a:t>revisioner af nationalregnskabet i de senere år styrker indtrykket af, at der ikke er tegn på, at skønnene i Økonomisk Redegørelse har været </a:t>
            </a:r>
            <a:r>
              <a:rPr lang="da-DK" sz="1400" b="1" dirty="0" smtClean="0">
                <a:latin typeface="Arial" panose="020B0604020202020204" pitchFamily="34" charset="0"/>
                <a:cs typeface="Arial" panose="020B0604020202020204" pitchFamily="34" charset="0"/>
              </a:rPr>
              <a:t>for optimistiske</a:t>
            </a:r>
            <a:r>
              <a:rPr lang="da-DK" sz="1400" b="1" dirty="0">
                <a:latin typeface="Arial" panose="020B0604020202020204" pitchFamily="34" charset="0"/>
                <a:cs typeface="Arial" panose="020B0604020202020204" pitchFamily="34" charset="0"/>
              </a:rPr>
              <a:t>.</a:t>
            </a:r>
          </a:p>
          <a:p>
            <a:r>
              <a:rPr lang="da-DK" sz="1400" b="1" dirty="0">
                <a:latin typeface="Arial" panose="020B0604020202020204" pitchFamily="34" charset="0"/>
                <a:cs typeface="Arial" panose="020B0604020202020204" pitchFamily="34" charset="0"/>
              </a:rPr>
              <a:t>Læs nærmere om metode og sammenligningsgrundlaget på sidste side.</a:t>
            </a:r>
          </a:p>
          <a:p>
            <a:endParaRPr lang="da-DK" dirty="0"/>
          </a:p>
        </p:txBody>
      </p:sp>
    </p:spTree>
    <p:extLst>
      <p:ext uri="{BB962C8B-B14F-4D97-AF65-F5344CB8AC3E}">
        <p14:creationId xmlns:p14="http://schemas.microsoft.com/office/powerpoint/2010/main" val="188804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el 4">
            <a:extLst>
              <a:ext uri="{FF2B5EF4-FFF2-40B4-BE49-F238E27FC236}">
                <a16:creationId xmlns:a16="http://schemas.microsoft.com/office/drawing/2014/main" id="{8DEE267C-924E-99EB-AA4B-831755601E93}"/>
              </a:ext>
            </a:extLst>
          </p:cNvPr>
          <p:cNvSpPr>
            <a:spLocks noGrp="1"/>
          </p:cNvSpPr>
          <p:nvPr>
            <p:ph type="subTitle" idx="1"/>
          </p:nvPr>
        </p:nvSpPr>
        <p:spPr/>
        <p:txBody>
          <a:bodyPr/>
          <a:lstStyle/>
          <a:p>
            <a:r>
              <a:rPr lang="da-DK" sz="2000" dirty="0"/>
              <a:t>Faktisk BNP-vækst og skøn i Økonomisk </a:t>
            </a:r>
            <a:r>
              <a:rPr lang="da-DK" sz="2000" dirty="0" smtClean="0"/>
              <a:t>Redegørelse, </a:t>
            </a:r>
            <a:r>
              <a:rPr lang="da-DK" sz="2000" dirty="0"/>
              <a:t>december</a:t>
            </a:r>
          </a:p>
          <a:p>
            <a:endParaRPr lang="da-DK" dirty="0"/>
          </a:p>
        </p:txBody>
      </p:sp>
      <p:sp>
        <p:nvSpPr>
          <p:cNvPr id="6" name="Pladsholder til tekst 5">
            <a:extLst>
              <a:ext uri="{FF2B5EF4-FFF2-40B4-BE49-F238E27FC236}">
                <a16:creationId xmlns:a16="http://schemas.microsoft.com/office/drawing/2014/main" id="{D138E186-8E50-ADE9-A7A7-EC63150A8186}"/>
              </a:ext>
            </a:extLst>
          </p:cNvPr>
          <p:cNvSpPr>
            <a:spLocks noGrp="1"/>
          </p:cNvSpPr>
          <p:nvPr>
            <p:ph type="body" sz="quarter" idx="11"/>
          </p:nvPr>
        </p:nvSpPr>
        <p:spPr>
          <a:xfrm>
            <a:off x="840317" y="840000"/>
            <a:ext cx="10901740" cy="556800"/>
          </a:xfrm>
        </p:spPr>
        <p:txBody>
          <a:bodyPr/>
          <a:lstStyle/>
          <a:p>
            <a:r>
              <a:rPr lang="da-DK" dirty="0"/>
              <a:t>Større afvigelser når væksten er meget høj eller lav</a:t>
            </a:r>
          </a:p>
        </p:txBody>
      </p:sp>
      <p:sp>
        <p:nvSpPr>
          <p:cNvPr id="8" name="Pladsholder til indhold 7">
            <a:extLst>
              <a:ext uri="{FF2B5EF4-FFF2-40B4-BE49-F238E27FC236}">
                <a16:creationId xmlns:a16="http://schemas.microsoft.com/office/drawing/2014/main" id="{9D5380A3-2EC1-D392-EF08-797F9C24C669}"/>
              </a:ext>
            </a:extLst>
          </p:cNvPr>
          <p:cNvSpPr>
            <a:spLocks noGrp="1"/>
          </p:cNvSpPr>
          <p:nvPr>
            <p:ph sz="quarter" idx="13"/>
          </p:nvPr>
        </p:nvSpPr>
        <p:spPr>
          <a:xfrm>
            <a:off x="6312000" y="1796817"/>
            <a:ext cx="5040000" cy="3959313"/>
          </a:xfrm>
        </p:spPr>
        <p:txBody>
          <a:bodyPr/>
          <a:lstStyle/>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Der er betydelige prognoseafvigelser.</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Den gennemsnitlige numeriske afvigelse mellem skønnet i Økonomisk Redegørelse, </a:t>
            </a:r>
            <a:r>
              <a:rPr lang="da-DK" sz="1200" b="1" dirty="0" smtClean="0">
                <a:latin typeface="Arial" panose="020B0604020202020204" pitchFamily="34" charset="0"/>
                <a:cs typeface="Arial" panose="020B0604020202020204" pitchFamily="34" charset="0"/>
              </a:rPr>
              <a:t>december, </a:t>
            </a:r>
            <a:r>
              <a:rPr lang="da-DK" sz="1200" b="1" dirty="0">
                <a:latin typeface="Arial" panose="020B0604020202020204" pitchFamily="34" charset="0"/>
                <a:cs typeface="Arial" panose="020B0604020202020204" pitchFamily="34" charset="0"/>
              </a:rPr>
              <a:t>for det efterfølgende år og den faktiske BNP-vækst er 1,0</a:t>
            </a:r>
            <a:r>
              <a:rPr lang="da-DK" sz="1200" b="1" dirty="0">
                <a:solidFill>
                  <a:srgbClr val="FF0000"/>
                </a:solidFill>
                <a:latin typeface="Arial" panose="020B0604020202020204" pitchFamily="34" charset="0"/>
                <a:cs typeface="Arial" panose="020B0604020202020204" pitchFamily="34" charset="0"/>
              </a:rPr>
              <a:t> </a:t>
            </a:r>
            <a:r>
              <a:rPr lang="da-DK" sz="1200" b="1" dirty="0">
                <a:latin typeface="Arial" panose="020B0604020202020204" pitchFamily="34" charset="0"/>
                <a:cs typeface="Arial" panose="020B0604020202020204" pitchFamily="34" charset="0"/>
              </a:rPr>
              <a:t>pct.-point for perioden </a:t>
            </a:r>
            <a:r>
              <a:rPr lang="da-DK" sz="1200" b="1" dirty="0" smtClean="0">
                <a:latin typeface="Arial" panose="020B0604020202020204" pitchFamily="34" charset="0"/>
                <a:cs typeface="Arial" panose="020B0604020202020204" pitchFamily="34" charset="0"/>
              </a:rPr>
              <a:t>1980-2022. </a:t>
            </a:r>
            <a:endParaRPr lang="da-DK"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For perioden </a:t>
            </a:r>
            <a:r>
              <a:rPr lang="da-DK" sz="1200" b="1" dirty="0" smtClean="0">
                <a:latin typeface="Arial" panose="020B0604020202020204" pitchFamily="34" charset="0"/>
                <a:cs typeface="Arial" panose="020B0604020202020204" pitchFamily="34" charset="0"/>
              </a:rPr>
              <a:t>2000-2022 </a:t>
            </a:r>
            <a:r>
              <a:rPr lang="da-DK" sz="1200" b="1" dirty="0">
                <a:latin typeface="Arial" panose="020B0604020202020204" pitchFamily="34" charset="0"/>
                <a:cs typeface="Arial" panose="020B0604020202020204" pitchFamily="34" charset="0"/>
              </a:rPr>
              <a:t>er den gennemsnitlige numeriske afvigelse 1,2 pct.-point.</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Når det går stærkt, som fx i 2005-2006, er der tendens til at undervurdere væksten. </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Tilsvarende er der tendens til at overvurdere væksten, når tempoet er </a:t>
            </a:r>
            <a:r>
              <a:rPr lang="da-DK" sz="1200" b="1" dirty="0" smtClean="0">
                <a:latin typeface="Arial" panose="020B0604020202020204" pitchFamily="34" charset="0"/>
                <a:cs typeface="Arial" panose="020B0604020202020204" pitchFamily="34" charset="0"/>
              </a:rPr>
              <a:t>langsomt</a:t>
            </a:r>
            <a:r>
              <a:rPr lang="da-DK" sz="1200" b="1" dirty="0">
                <a:latin typeface="Arial" panose="020B0604020202020204" pitchFamily="34" charset="0"/>
                <a:cs typeface="Arial" panose="020B0604020202020204" pitchFamily="34" charset="0"/>
              </a:rPr>
              <a:t>. </a:t>
            </a:r>
            <a:r>
              <a:rPr lang="da-DK" sz="1200" b="1" dirty="0" smtClean="0">
                <a:latin typeface="Arial" panose="020B0604020202020204" pitchFamily="34" charset="0"/>
                <a:cs typeface="Arial" panose="020B0604020202020204" pitchFamily="34" charset="0"/>
              </a:rPr>
              <a:t>Det </a:t>
            </a:r>
            <a:r>
              <a:rPr lang="da-DK" sz="1200" b="1" dirty="0">
                <a:latin typeface="Arial" panose="020B0604020202020204" pitchFamily="34" charset="0"/>
                <a:cs typeface="Arial" panose="020B0604020202020204" pitchFamily="34" charset="0"/>
              </a:rPr>
              <a:t>var i særdeleshed tilfældet i 2009, hvor styrken af tilbageslaget blev undervurderet markant. </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Tilbageslaget i 2020 som følge af </a:t>
            </a:r>
            <a:r>
              <a:rPr lang="da-DK" sz="1200" b="1" dirty="0" err="1">
                <a:latin typeface="Arial" panose="020B0604020202020204" pitchFamily="34" charset="0"/>
                <a:cs typeface="Arial" panose="020B0604020202020204" pitchFamily="34" charset="0"/>
              </a:rPr>
              <a:t>coronakrisen</a:t>
            </a:r>
            <a:r>
              <a:rPr lang="da-DK" sz="1200" b="1" dirty="0">
                <a:latin typeface="Arial" panose="020B0604020202020204" pitchFamily="34" charset="0"/>
                <a:cs typeface="Arial" panose="020B0604020202020204" pitchFamily="34" charset="0"/>
              </a:rPr>
              <a:t> </a:t>
            </a:r>
            <a:r>
              <a:rPr lang="da-DK" sz="1200" b="1" dirty="0" smtClean="0">
                <a:latin typeface="Arial" panose="020B0604020202020204" pitchFamily="34" charset="0"/>
                <a:cs typeface="Arial" panose="020B0604020202020204" pitchFamily="34" charset="0"/>
              </a:rPr>
              <a:t>gav </a:t>
            </a:r>
            <a:r>
              <a:rPr lang="da-DK" sz="1200" b="1" dirty="0">
                <a:latin typeface="Arial" panose="020B0604020202020204" pitchFamily="34" charset="0"/>
                <a:cs typeface="Arial" panose="020B0604020202020204" pitchFamily="34" charset="0"/>
              </a:rPr>
              <a:t>anledning til den største prognoseafvigelse i perioden </a:t>
            </a:r>
            <a:r>
              <a:rPr lang="da-DK" sz="1200" b="1" dirty="0" smtClean="0">
                <a:latin typeface="Arial" panose="020B0604020202020204" pitchFamily="34" charset="0"/>
                <a:cs typeface="Arial" panose="020B0604020202020204" pitchFamily="34" charset="0"/>
              </a:rPr>
              <a:t>1980-2022. Væksten i 2021 var derimod stærkere end skønnet i Økonomisk Redegørelse.</a:t>
            </a:r>
            <a:endParaRPr lang="da-DK"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Hvis man ser bort fra 2009 og </a:t>
            </a:r>
            <a:r>
              <a:rPr lang="da-DK" sz="1200" b="1" dirty="0" smtClean="0">
                <a:latin typeface="Arial" panose="020B0604020202020204" pitchFamily="34" charset="0"/>
                <a:cs typeface="Arial" panose="020B0604020202020204" pitchFamily="34" charset="0"/>
              </a:rPr>
              <a:t>2020, </a:t>
            </a:r>
            <a:r>
              <a:rPr lang="da-DK" sz="1200" b="1" dirty="0">
                <a:latin typeface="Arial" panose="020B0604020202020204" pitchFamily="34" charset="0"/>
                <a:cs typeface="Arial" panose="020B0604020202020204" pitchFamily="34" charset="0"/>
              </a:rPr>
              <a:t>var den gennemsnitlige numeriske prognoseafvigelse for </a:t>
            </a:r>
            <a:r>
              <a:rPr lang="da-DK" sz="1200" b="1" dirty="0" smtClean="0">
                <a:latin typeface="Arial" panose="020B0604020202020204" pitchFamily="34" charset="0"/>
                <a:cs typeface="Arial" panose="020B0604020202020204" pitchFamily="34" charset="0"/>
              </a:rPr>
              <a:t>2000-2022 0,8 </a:t>
            </a:r>
            <a:r>
              <a:rPr lang="da-DK" sz="1200" b="1" dirty="0">
                <a:latin typeface="Arial" panose="020B0604020202020204" pitchFamily="34" charset="0"/>
                <a:cs typeface="Arial" panose="020B0604020202020204" pitchFamily="34" charset="0"/>
              </a:rPr>
              <a:t>pct.-point.</a:t>
            </a:r>
          </a:p>
          <a:p>
            <a:endParaRPr lang="da-DK" sz="1000" dirty="0"/>
          </a:p>
        </p:txBody>
      </p:sp>
      <p:sp>
        <p:nvSpPr>
          <p:cNvPr id="11" name="Tekstfelt 10"/>
          <p:cNvSpPr txBox="1"/>
          <p:nvPr/>
        </p:nvSpPr>
        <p:spPr>
          <a:xfrm>
            <a:off x="840000" y="5644623"/>
            <a:ext cx="4911003" cy="492443"/>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Figuren viser den faktiske BNP-vækst ifølge Danmarks Statistiks første foreløbige opgørelse og BNP-skønnet i Økonomisk Redegørelse december det foregående år. Dvs. at den første foreløbige opgørelse af BNP i 2022 sammenlignes med skønnet i Økonomisk Redegørelse, december 2021.</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Danmarks Statistik og diverse udgaver af Økonomisk Redegørelse og Økonomisk Oversigt.</a:t>
            </a:r>
          </a:p>
        </p:txBody>
      </p:sp>
      <p:graphicFrame>
        <p:nvGraphicFramePr>
          <p:cNvPr id="9" name="Pladsholder til indhold 8"/>
          <p:cNvGraphicFramePr>
            <a:graphicFrameLocks noGrp="1"/>
          </p:cNvGraphicFramePr>
          <p:nvPr>
            <p:ph sz="quarter" idx="12"/>
            <p:extLst>
              <p:ext uri="{D42A27DB-BD31-4B8C-83A1-F6EECF244321}">
                <p14:modId xmlns:p14="http://schemas.microsoft.com/office/powerpoint/2010/main" val="657330651"/>
              </p:ext>
            </p:extLst>
          </p:nvPr>
        </p:nvGraphicFramePr>
        <p:xfrm>
          <a:off x="839788" y="2057400"/>
          <a:ext cx="5040312" cy="3457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79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el 4">
            <a:extLst>
              <a:ext uri="{FF2B5EF4-FFF2-40B4-BE49-F238E27FC236}">
                <a16:creationId xmlns:a16="http://schemas.microsoft.com/office/drawing/2014/main" id="{EBB69126-D071-41F4-5899-ED48D4D2067A}"/>
              </a:ext>
            </a:extLst>
          </p:cNvPr>
          <p:cNvSpPr>
            <a:spLocks noGrp="1"/>
          </p:cNvSpPr>
          <p:nvPr>
            <p:ph type="subTitle" idx="1"/>
          </p:nvPr>
        </p:nvSpPr>
        <p:spPr/>
        <p:txBody>
          <a:bodyPr/>
          <a:lstStyle/>
          <a:p>
            <a:r>
              <a:rPr lang="da-DK" sz="2000" dirty="0"/>
              <a:t>Skøn i Økonomisk </a:t>
            </a:r>
            <a:r>
              <a:rPr lang="da-DK" sz="2000" dirty="0" smtClean="0"/>
              <a:t>Redegørelse </a:t>
            </a:r>
            <a:r>
              <a:rPr lang="da-DK" sz="2000" dirty="0"/>
              <a:t>og skøn fra andre institutioner</a:t>
            </a:r>
          </a:p>
          <a:p>
            <a:endParaRPr lang="da-DK" dirty="0"/>
          </a:p>
        </p:txBody>
      </p:sp>
      <p:sp>
        <p:nvSpPr>
          <p:cNvPr id="6" name="Pladsholder til tekst 5">
            <a:extLst>
              <a:ext uri="{FF2B5EF4-FFF2-40B4-BE49-F238E27FC236}">
                <a16:creationId xmlns:a16="http://schemas.microsoft.com/office/drawing/2014/main" id="{FB86D785-33F5-8E7E-FA91-CD4524CAA0D1}"/>
              </a:ext>
            </a:extLst>
          </p:cNvPr>
          <p:cNvSpPr>
            <a:spLocks noGrp="1"/>
          </p:cNvSpPr>
          <p:nvPr>
            <p:ph type="body" sz="quarter" idx="11"/>
          </p:nvPr>
        </p:nvSpPr>
        <p:spPr>
          <a:xfrm>
            <a:off x="840317" y="840000"/>
            <a:ext cx="10581370" cy="556800"/>
          </a:xfrm>
        </p:spPr>
        <p:txBody>
          <a:bodyPr/>
          <a:lstStyle/>
          <a:p>
            <a:r>
              <a:rPr lang="da-DK" dirty="0"/>
              <a:t>Høj grad af konsensus blandt prognosemagere</a:t>
            </a:r>
          </a:p>
        </p:txBody>
      </p:sp>
      <p:sp>
        <p:nvSpPr>
          <p:cNvPr id="7" name="Pladsholder til indhold 6">
            <a:extLst>
              <a:ext uri="{FF2B5EF4-FFF2-40B4-BE49-F238E27FC236}">
                <a16:creationId xmlns:a16="http://schemas.microsoft.com/office/drawing/2014/main" id="{721B85C0-3503-CFB5-6155-06D7AF0C48DD}"/>
              </a:ext>
            </a:extLst>
          </p:cNvPr>
          <p:cNvSpPr>
            <a:spLocks noGrp="1"/>
          </p:cNvSpPr>
          <p:nvPr>
            <p:ph sz="quarter" idx="13"/>
          </p:nvPr>
        </p:nvSpPr>
        <p:spPr/>
        <p:txBody>
          <a:bodyPr/>
          <a:lstStyle/>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BNP-skøn fra forskellige institutioner følges ad.</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Det er der flere årsager til, blandt andet:</a:t>
            </a:r>
          </a:p>
          <a:p>
            <a:pPr marL="931050" lvl="5" indent="-171450"/>
            <a:r>
              <a:rPr lang="da-DK" sz="1200" b="1" dirty="0">
                <a:latin typeface="Arial" panose="020B0604020202020204" pitchFamily="34" charset="0"/>
                <a:cs typeface="Arial" panose="020B0604020202020204" pitchFamily="34" charset="0"/>
              </a:rPr>
              <a:t>De forskellige institutioners prognoser for dansk økonomi baserer sig i vidt omfang på den samme grundlæggende økonomiske forståelse.</a:t>
            </a:r>
          </a:p>
          <a:p>
            <a:pPr marL="931050" lvl="5" indent="-171450"/>
            <a:r>
              <a:rPr lang="da-DK" sz="1200" b="1" dirty="0">
                <a:latin typeface="Arial" panose="020B0604020202020204" pitchFamily="34" charset="0"/>
                <a:cs typeface="Arial" panose="020B0604020202020204" pitchFamily="34" charset="0"/>
              </a:rPr>
              <a:t>Prognoserne er langt overvejende udarbejdet på baggrund af de samme oplysninger og indikatorer for tilstanden i dansk og international økonomi, som i sig selv er forbundet med betydelig usikkerhed. </a:t>
            </a:r>
          </a:p>
          <a:p>
            <a:endParaRPr lang="da-DK" sz="1300" dirty="0"/>
          </a:p>
        </p:txBody>
      </p:sp>
      <p:sp>
        <p:nvSpPr>
          <p:cNvPr id="11" name="Tekstfelt 10"/>
          <p:cNvSpPr txBox="1"/>
          <p:nvPr/>
        </p:nvSpPr>
        <p:spPr>
          <a:xfrm>
            <a:off x="840000" y="5598122"/>
            <a:ext cx="5120225" cy="615553"/>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Figuren viser skønnet i Økonomisk Redegørelse, december for det efterfølgende kalenderår samt maksimum og minimum blandt skønnene fra de andre institutioner. Danske Bank er blandt ‘øvrige prognosemagere’ fra 2002 og frem.</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a:t>
            </a:r>
            <a:r>
              <a:rPr lang="da-DK" sz="800" dirty="0">
                <a:latin typeface="Neue Haas Grotesk Text Pro" panose="020B0504020202020204"/>
                <a:cs typeface="Arial" panose="020B0604020202020204" pitchFamily="34" charset="0"/>
              </a:rPr>
              <a:t>De Økonomiske Råd, </a:t>
            </a:r>
            <a:r>
              <a:rPr lang="da-DK" sz="800" dirty="0" smtClean="0">
                <a:latin typeface="Neue Haas Grotesk Text Pro" panose="020B0504020202020204"/>
                <a:cs typeface="Arial" panose="020B0604020202020204" pitchFamily="34" charset="0"/>
              </a:rPr>
              <a:t>Danske Bank, Dansk </a:t>
            </a:r>
            <a:r>
              <a:rPr lang="da-DK" sz="800" dirty="0">
                <a:latin typeface="Neue Haas Grotesk Text Pro" panose="020B0504020202020204"/>
                <a:cs typeface="Arial" panose="020B0604020202020204" pitchFamily="34" charset="0"/>
              </a:rPr>
              <a:t>Industri, Nationalbanken, Nordea, EU-Kommissionen og OECD samt diverse </a:t>
            </a:r>
            <a:r>
              <a:rPr lang="da-DK" sz="800" dirty="0" smtClean="0">
                <a:latin typeface="Neue Haas Grotesk Text Pro" panose="020B0504020202020204"/>
                <a:cs typeface="Arial" panose="020B0604020202020204" pitchFamily="34" charset="0"/>
              </a:rPr>
              <a:t>udgaver </a:t>
            </a:r>
            <a:r>
              <a:rPr lang="da-DK" sz="800" dirty="0">
                <a:latin typeface="Neue Haas Grotesk Text Pro" panose="020B0504020202020204"/>
                <a:cs typeface="Arial" panose="020B0604020202020204" pitchFamily="34" charset="0"/>
              </a:rPr>
              <a:t>af Økonomiske </a:t>
            </a:r>
            <a:r>
              <a:rPr lang="da-DK" sz="800" dirty="0" smtClean="0">
                <a:latin typeface="Neue Haas Grotesk Text Pro" panose="020B0504020202020204"/>
                <a:cs typeface="Arial" panose="020B0604020202020204" pitchFamily="34" charset="0"/>
              </a:rPr>
              <a:t>Redegørelse/Økonomisk Oversigt.</a:t>
            </a:r>
          </a:p>
        </p:txBody>
      </p:sp>
      <p:graphicFrame>
        <p:nvGraphicFramePr>
          <p:cNvPr id="9" name="Diagram 8"/>
          <p:cNvGraphicFramePr>
            <a:graphicFrameLocks/>
          </p:cNvGraphicFramePr>
          <p:nvPr>
            <p:extLst>
              <p:ext uri="{D42A27DB-BD31-4B8C-83A1-F6EECF244321}">
                <p14:modId xmlns:p14="http://schemas.microsoft.com/office/powerpoint/2010/main" val="1965699575"/>
              </p:ext>
            </p:extLst>
          </p:nvPr>
        </p:nvGraphicFramePr>
        <p:xfrm>
          <a:off x="700087" y="2143125"/>
          <a:ext cx="5260138" cy="3324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89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C06BEBF0-DADB-1348-4579-242198CAB34F}"/>
              </a:ext>
            </a:extLst>
          </p:cNvPr>
          <p:cNvSpPr>
            <a:spLocks noGrp="1"/>
          </p:cNvSpPr>
          <p:nvPr>
            <p:ph type="body" sz="quarter" idx="11"/>
          </p:nvPr>
        </p:nvSpPr>
        <p:spPr>
          <a:xfrm>
            <a:off x="840000" y="424364"/>
            <a:ext cx="10511360" cy="556800"/>
          </a:xfrm>
        </p:spPr>
        <p:txBody>
          <a:bodyPr/>
          <a:lstStyle/>
          <a:p>
            <a:r>
              <a:rPr lang="da-DK" dirty="0"/>
              <a:t>Nøjagtigheden af internationale prognoser spiller en betydelig rolle</a:t>
            </a:r>
          </a:p>
        </p:txBody>
      </p:sp>
      <p:sp>
        <p:nvSpPr>
          <p:cNvPr id="8" name="Pladsholder til tekst 7">
            <a:extLst>
              <a:ext uri="{FF2B5EF4-FFF2-40B4-BE49-F238E27FC236}">
                <a16:creationId xmlns:a16="http://schemas.microsoft.com/office/drawing/2014/main" id="{45933A67-10B5-123D-A39D-62F9461792DE}"/>
              </a:ext>
            </a:extLst>
          </p:cNvPr>
          <p:cNvSpPr>
            <a:spLocks noGrp="1"/>
          </p:cNvSpPr>
          <p:nvPr>
            <p:ph type="body" sz="quarter" idx="14"/>
          </p:nvPr>
        </p:nvSpPr>
        <p:spPr/>
        <p:txBody>
          <a:bodyPr/>
          <a:lstStyle/>
          <a:p>
            <a:r>
              <a:rPr lang="da-DK" sz="2000" dirty="0"/>
              <a:t>Sammenhæng mellem prognoseafvigelse for dansk og international økonomi</a:t>
            </a:r>
          </a:p>
          <a:p>
            <a:endParaRPr lang="da-DK" dirty="0"/>
          </a:p>
        </p:txBody>
      </p:sp>
      <p:sp>
        <p:nvSpPr>
          <p:cNvPr id="11" name="Tekstfelt 10"/>
          <p:cNvSpPr txBox="1"/>
          <p:nvPr/>
        </p:nvSpPr>
        <p:spPr>
          <a:xfrm>
            <a:off x="840000" y="5373905"/>
            <a:ext cx="5040000" cy="615553"/>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a:t>
            </a:r>
            <a:r>
              <a:rPr lang="da-DK" sz="800" dirty="0">
                <a:latin typeface="Neue Haas Grotesk Text Pro" panose="020B0504020202020204"/>
                <a:cs typeface="Arial" panose="020B0604020202020204" pitchFamily="34" charset="0"/>
              </a:rPr>
              <a:t>Hvert punkt i figuren viser afvigelsen for ét </a:t>
            </a:r>
            <a:r>
              <a:rPr lang="da-DK" sz="800" dirty="0" smtClean="0">
                <a:latin typeface="Neue Haas Grotesk Text Pro" panose="020B0504020202020204"/>
                <a:cs typeface="Arial" panose="020B0604020202020204" pitchFamily="34" charset="0"/>
              </a:rPr>
              <a:t>år. </a:t>
            </a:r>
            <a:r>
              <a:rPr lang="da-DK" sz="800" dirty="0">
                <a:latin typeface="Neue Haas Grotesk Text Pro" panose="020B0504020202020204"/>
                <a:cs typeface="Arial" panose="020B0604020202020204" pitchFamily="34" charset="0"/>
              </a:rPr>
              <a:t>Prognoseafvigelserne for euroområdet er opgjort på samme måde som prognoseafvigelserne i Økonomisk Redegørelse for Danmark, men er baseret på EU-Kommissionens skøn for euroområdet i efterårsprognoserne</a:t>
            </a:r>
            <a:r>
              <a:rPr lang="da-DK" sz="800" dirty="0" smtClean="0">
                <a:latin typeface="Neue Haas Grotesk Text Pro" panose="020B0504020202020204"/>
                <a:cs typeface="Arial" panose="020B0604020202020204" pitchFamily="34" charset="0"/>
              </a:rPr>
              <a:t>.</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EU-Kommissionen, Danmarks </a:t>
            </a:r>
            <a:r>
              <a:rPr lang="da-DK" sz="800" dirty="0">
                <a:latin typeface="Neue Haas Grotesk Text Pro" panose="020B0504020202020204"/>
                <a:cs typeface="Arial" panose="020B0604020202020204" pitchFamily="34" charset="0"/>
              </a:rPr>
              <a:t>Statistik, diverse udgaver af Økonomisk Redegørelse/Økonomisk Oversigt og egne beregninger</a:t>
            </a:r>
            <a:r>
              <a:rPr lang="da-DK" sz="800" dirty="0" smtClean="0">
                <a:latin typeface="Neue Haas Grotesk Text Pro" panose="020B0504020202020204"/>
                <a:cs typeface="Arial" panose="020B0604020202020204" pitchFamily="34" charset="0"/>
              </a:rPr>
              <a:t>.</a:t>
            </a:r>
          </a:p>
        </p:txBody>
      </p:sp>
      <p:sp>
        <p:nvSpPr>
          <p:cNvPr id="14" name="Text Placeholder 8">
            <a:extLst>
              <a:ext uri="{FF2B5EF4-FFF2-40B4-BE49-F238E27FC236}">
                <a16:creationId xmlns:a16="http://schemas.microsoft.com/office/drawing/2014/main" id="{9AA162AF-5C71-4BE8-B5C7-120577310A30}"/>
              </a:ext>
            </a:extLst>
          </p:cNvPr>
          <p:cNvSpPr>
            <a:spLocks noGrp="1"/>
          </p:cNvSpPr>
          <p:nvPr>
            <p:ph type="body" sz="quarter" idx="14"/>
          </p:nvPr>
        </p:nvSpPr>
        <p:spPr>
          <a:xfrm>
            <a:off x="6317411" y="1797051"/>
            <a:ext cx="5112000" cy="4112236"/>
          </a:xfrm>
        </p:spPr>
        <p:txBody>
          <a:bodyPr/>
          <a:lstStyle/>
          <a:p>
            <a:pPr marL="171450" indent="-171450">
              <a:spcBef>
                <a:spcPts val="0"/>
              </a:spcBef>
              <a:buFont typeface="Arial" panose="020B0604020202020204" pitchFamily="34" charset="0"/>
              <a:buChar char="•"/>
            </a:pPr>
            <a:r>
              <a:rPr lang="da-DK" sz="1200" b="1" dirty="0" smtClean="0">
                <a:solidFill>
                  <a:schemeClr val="tx1"/>
                </a:solidFill>
                <a:latin typeface="Arial" panose="020B0604020202020204" pitchFamily="34" charset="0"/>
                <a:cs typeface="Arial" panose="020B0604020202020204" pitchFamily="34" charset="0"/>
              </a:rPr>
              <a:t>Prognoseafvigelsen for Danmark </a:t>
            </a:r>
            <a:r>
              <a:rPr lang="da-DK" sz="1200" b="1" dirty="0">
                <a:solidFill>
                  <a:schemeClr val="tx1"/>
                </a:solidFill>
                <a:latin typeface="Arial" panose="020B0604020202020204" pitchFamily="34" charset="0"/>
                <a:cs typeface="Arial" panose="020B0604020202020204" pitchFamily="34" charset="0"/>
              </a:rPr>
              <a:t>i Økonomisk Redegørelse </a:t>
            </a:r>
            <a:r>
              <a:rPr lang="da-DK" sz="1200" b="1" dirty="0" smtClean="0">
                <a:solidFill>
                  <a:schemeClr val="tx1"/>
                </a:solidFill>
                <a:latin typeface="Arial" panose="020B0604020202020204" pitchFamily="34" charset="0"/>
                <a:cs typeface="Arial" panose="020B0604020202020204" pitchFamily="34" charset="0"/>
              </a:rPr>
              <a:t>er </a:t>
            </a:r>
            <a:r>
              <a:rPr lang="da-DK" sz="1200" b="1" dirty="0">
                <a:solidFill>
                  <a:schemeClr val="tx1"/>
                </a:solidFill>
                <a:latin typeface="Arial" panose="020B0604020202020204" pitchFamily="34" charset="0"/>
                <a:cs typeface="Arial" panose="020B0604020202020204" pitchFamily="34" charset="0"/>
              </a:rPr>
              <a:t>tæt korreleret med EU-Kommissionens prognoseafvigelse for </a:t>
            </a:r>
            <a:r>
              <a:rPr lang="da-DK" sz="1200" b="1" dirty="0" smtClean="0">
                <a:solidFill>
                  <a:schemeClr val="tx1"/>
                </a:solidFill>
                <a:latin typeface="Arial" panose="020B0604020202020204" pitchFamily="34" charset="0"/>
                <a:cs typeface="Arial" panose="020B0604020202020204" pitchFamily="34" charset="0"/>
              </a:rPr>
              <a:t>euroområdet.</a:t>
            </a:r>
          </a:p>
          <a:p>
            <a:pPr marL="171450" indent="-171450">
              <a:spcBef>
                <a:spcPts val="0"/>
              </a:spcBef>
              <a:buFont typeface="Arial" panose="020B0604020202020204" pitchFamily="34" charset="0"/>
              <a:buChar char="•"/>
            </a:pPr>
            <a:endParaRPr lang="da-DK" sz="1200" b="1" dirty="0" smtClean="0">
              <a:solidFill>
                <a:schemeClr val="tx1"/>
              </a:solidFill>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da-DK" sz="1200" b="1" dirty="0">
                <a:solidFill>
                  <a:schemeClr val="tx1"/>
                </a:solidFill>
                <a:latin typeface="Arial" panose="020B0604020202020204" pitchFamily="34" charset="0"/>
                <a:cs typeface="Arial" panose="020B0604020202020204" pitchFamily="34" charset="0"/>
              </a:rPr>
              <a:t>Internationale organisationers skøn for væksten i den internationale økonomi indgår i talgrundlaget for </a:t>
            </a:r>
            <a:r>
              <a:rPr lang="da-DK" sz="1200" b="1" dirty="0" smtClean="0">
                <a:solidFill>
                  <a:schemeClr val="tx1"/>
                </a:solidFill>
                <a:latin typeface="Arial" panose="020B0604020202020204" pitchFamily="34" charset="0"/>
                <a:cs typeface="Arial" panose="020B0604020202020204" pitchFamily="34" charset="0"/>
              </a:rPr>
              <a:t>Økonomisk Redegørelse. Det vil </a:t>
            </a:r>
            <a:r>
              <a:rPr lang="da-DK" sz="1200" b="1" dirty="0">
                <a:solidFill>
                  <a:schemeClr val="tx1"/>
                </a:solidFill>
                <a:latin typeface="Arial" panose="020B0604020202020204" pitchFamily="34" charset="0"/>
                <a:cs typeface="Arial" panose="020B0604020202020204" pitchFamily="34" charset="0"/>
              </a:rPr>
              <a:t>derfor helt naturligt påvirke nøjagtigheden af prognosen. </a:t>
            </a:r>
          </a:p>
          <a:p>
            <a:pPr marL="171450" indent="-171450">
              <a:spcBef>
                <a:spcPts val="0"/>
              </a:spcBef>
              <a:buFont typeface="Arial" panose="020B0604020202020204" pitchFamily="34" charset="0"/>
              <a:buChar char="•"/>
            </a:pPr>
            <a:endParaRPr lang="da-DK" sz="1200" b="1" dirty="0" smtClean="0">
              <a:solidFill>
                <a:schemeClr val="tx1"/>
              </a:solidFill>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da-DK" sz="1200" b="1" dirty="0" smtClean="0">
                <a:solidFill>
                  <a:schemeClr val="tx1"/>
                </a:solidFill>
                <a:latin typeface="Arial" panose="020B0604020202020204" pitchFamily="34" charset="0"/>
                <a:cs typeface="Arial" panose="020B0604020202020204" pitchFamily="34" charset="0"/>
              </a:rPr>
              <a:t>Et </a:t>
            </a:r>
            <a:r>
              <a:rPr lang="da-DK" sz="1200" b="1" dirty="0">
                <a:solidFill>
                  <a:schemeClr val="tx1"/>
                </a:solidFill>
                <a:latin typeface="Arial" panose="020B0604020202020204" pitchFamily="34" charset="0"/>
                <a:cs typeface="Arial" panose="020B0604020202020204" pitchFamily="34" charset="0"/>
              </a:rPr>
              <a:t>tilsvarende billede genfindes for andre institutioners skøn</a:t>
            </a:r>
            <a:r>
              <a:rPr lang="da-DK" sz="1200" b="1" dirty="0" smtClean="0">
                <a:solidFill>
                  <a:schemeClr val="tx1"/>
                </a:solidFill>
                <a:latin typeface="Arial" panose="020B0604020202020204" pitchFamily="34" charset="0"/>
                <a:cs typeface="Arial" panose="020B0604020202020204" pitchFamily="34" charset="0"/>
              </a:rPr>
              <a:t>.</a:t>
            </a:r>
            <a:endParaRPr lang="da-DK" sz="1200" b="1" dirty="0">
              <a:solidFill>
                <a:schemeClr val="tx1"/>
              </a:solidFill>
              <a:latin typeface="Arial" panose="020B0604020202020204" pitchFamily="34" charset="0"/>
              <a:cs typeface="Arial" panose="020B0604020202020204" pitchFamily="34" charset="0"/>
            </a:endParaRPr>
          </a:p>
          <a:p>
            <a:endParaRPr lang="da-DK" sz="1200" b="1" dirty="0"/>
          </a:p>
        </p:txBody>
      </p:sp>
      <p:graphicFrame>
        <p:nvGraphicFramePr>
          <p:cNvPr id="7" name="Diagram 6" title="2020"/>
          <p:cNvGraphicFramePr>
            <a:graphicFrameLocks/>
          </p:cNvGraphicFramePr>
          <p:nvPr>
            <p:extLst>
              <p:ext uri="{D42A27DB-BD31-4B8C-83A1-F6EECF244321}">
                <p14:modId xmlns:p14="http://schemas.microsoft.com/office/powerpoint/2010/main" val="2909757210"/>
              </p:ext>
            </p:extLst>
          </p:nvPr>
        </p:nvGraphicFramePr>
        <p:xfrm>
          <a:off x="758501" y="2009775"/>
          <a:ext cx="5121499" cy="3533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330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840000"/>
            <a:ext cx="10511360" cy="556800"/>
          </a:xfrm>
        </p:spPr>
        <p:txBody>
          <a:bodyPr/>
          <a:lstStyle/>
          <a:p>
            <a:r>
              <a:rPr lang="da-DK" dirty="0"/>
              <a:t>Ikke tegn på systematiske prognoseafvigelser</a:t>
            </a:r>
          </a:p>
        </p:txBody>
      </p:sp>
      <p:sp>
        <p:nvSpPr>
          <p:cNvPr id="8" name="Pladsholder til tekst 7">
            <a:extLst>
              <a:ext uri="{FF2B5EF4-FFF2-40B4-BE49-F238E27FC236}">
                <a16:creationId xmlns:a16="http://schemas.microsoft.com/office/drawing/2014/main" id="{45933A67-10B5-123D-A39D-62F9461792DE}"/>
              </a:ext>
            </a:extLst>
          </p:cNvPr>
          <p:cNvSpPr>
            <a:spLocks noGrp="1"/>
          </p:cNvSpPr>
          <p:nvPr>
            <p:ph type="body" sz="quarter" idx="14"/>
          </p:nvPr>
        </p:nvSpPr>
        <p:spPr/>
        <p:txBody>
          <a:bodyPr/>
          <a:lstStyle/>
          <a:p>
            <a:r>
              <a:rPr lang="da-DK" sz="2000" dirty="0"/>
              <a:t>BNP-vækstskøn og faktisk BNP-vækst</a:t>
            </a:r>
          </a:p>
          <a:p>
            <a:endParaRPr lang="da-DK" dirty="0"/>
          </a:p>
        </p:txBody>
      </p:sp>
      <p:sp>
        <p:nvSpPr>
          <p:cNvPr id="9" name="Pladsholder til tekst 8">
            <a:extLst>
              <a:ext uri="{FF2B5EF4-FFF2-40B4-BE49-F238E27FC236}">
                <a16:creationId xmlns:a16="http://schemas.microsoft.com/office/drawing/2014/main" id="{436B938A-6D77-87B1-1762-610D3B4EAAA2}"/>
              </a:ext>
            </a:extLst>
          </p:cNvPr>
          <p:cNvSpPr>
            <a:spLocks noGrp="1"/>
          </p:cNvSpPr>
          <p:nvPr>
            <p:ph type="body" sz="quarter" idx="15"/>
          </p:nvPr>
        </p:nvSpPr>
        <p:spPr>
          <a:xfrm>
            <a:off x="6312001" y="1637607"/>
            <a:ext cx="5039676" cy="4314306"/>
          </a:xfrm>
        </p:spPr>
        <p:txBody>
          <a:bodyPr/>
          <a:lstStyle/>
          <a:p>
            <a:pPr marL="171450" indent="-171450"/>
            <a:r>
              <a:rPr lang="da-DK" sz="1200" b="1" dirty="0" smtClean="0">
                <a:latin typeface="Arial" panose="020B0604020202020204" pitchFamily="34" charset="0"/>
                <a:cs typeface="Arial" panose="020B0604020202020204" pitchFamily="34" charset="0"/>
              </a:rPr>
              <a:t>Der er ikke tegn på systematik i prognoseafvigelserne i Økonomisk Redegørelse.</a:t>
            </a:r>
          </a:p>
          <a:p>
            <a:pPr marL="171450" indent="-171450"/>
            <a:r>
              <a:rPr lang="da-DK" sz="1200" b="1" dirty="0" smtClean="0">
                <a:latin typeface="Arial" panose="020B0604020202020204" pitchFamily="34" charset="0"/>
                <a:cs typeface="Arial" panose="020B0604020202020204" pitchFamily="34" charset="0"/>
              </a:rPr>
              <a:t>Systematiske prognoseafvigelser kan analyseres ved hjælp af en lineær regression af sammenhængen mellem den faktiske og skønnede vækst. </a:t>
            </a:r>
          </a:p>
          <a:p>
            <a:pPr marL="171450" indent="-171450"/>
            <a:r>
              <a:rPr lang="da-DK" sz="1200" b="1" dirty="0" smtClean="0">
                <a:latin typeface="Arial" panose="020B0604020202020204" pitchFamily="34" charset="0"/>
                <a:cs typeface="Arial" panose="020B0604020202020204" pitchFamily="34" charset="0"/>
              </a:rPr>
              <a:t>Hvis konstantleddet er forskelligt fra nul, kan det være tegn på bias i form af systematisk over- eller undervurdering af væksten. </a:t>
            </a:r>
          </a:p>
          <a:p>
            <a:pPr marL="171450" indent="-171450"/>
            <a:r>
              <a:rPr lang="da-DK" sz="1200" b="1" dirty="0" smtClean="0">
                <a:latin typeface="Arial" panose="020B0604020202020204" pitchFamily="34" charset="0"/>
                <a:cs typeface="Arial" panose="020B0604020202020204" pitchFamily="34" charset="0"/>
              </a:rPr>
              <a:t>Regressionen viser tegn på overvurdering af væksten (et negativt konstantled). Koefficienten er dog ikke statistisk signifikant forskellig fra 0 og er desuden i høj grad påvirket af udviklingen i 2009 og 2020, hvor BNP udviklede sig betydeligt svagere, end alle prognosemagere havde forudset. Hvis der ses bort fra 2008, 2009 og 2020, er konstantleddet helt tydeligt ikke statistisk signifikant. </a:t>
            </a:r>
          </a:p>
          <a:p>
            <a:pPr marL="171450" indent="-171450"/>
            <a:r>
              <a:rPr lang="da-DK" sz="1200" b="1" dirty="0" smtClean="0">
                <a:latin typeface="Arial" panose="020B0604020202020204" pitchFamily="34" charset="0"/>
                <a:cs typeface="Arial" panose="020B0604020202020204" pitchFamily="34" charset="0"/>
              </a:rPr>
              <a:t>Hvis hældningskoefficienten i regressionen er større eller mindre end 1, kan det være tegn på systematisk fejlvurdering af udsving i BNP-væksten. </a:t>
            </a:r>
          </a:p>
          <a:p>
            <a:pPr marL="171450" indent="-171450"/>
            <a:r>
              <a:rPr lang="da-DK" sz="1200" b="1" dirty="0" smtClean="0">
                <a:latin typeface="Arial" panose="020B0604020202020204" pitchFamily="34" charset="0"/>
                <a:cs typeface="Arial" panose="020B0604020202020204" pitchFamily="34" charset="0"/>
              </a:rPr>
              <a:t>For hele perioden 1980-2022 er koefficienten i regressionen på ca. 1,3 (men ikke statistisk signifikant forskellig fra 1). Ses der bort fra 2008, 2009 og 2020, er koefficienten ca. 1.</a:t>
            </a:r>
            <a:endParaRPr lang="da-DK" dirty="0"/>
          </a:p>
        </p:txBody>
      </p:sp>
      <p:sp>
        <p:nvSpPr>
          <p:cNvPr id="12" name="Tekstfelt 11"/>
          <p:cNvSpPr txBox="1"/>
          <p:nvPr/>
        </p:nvSpPr>
        <p:spPr>
          <a:xfrm>
            <a:off x="840000" y="5570375"/>
            <a:ext cx="5040000" cy="492443"/>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Arial" panose="020B0604020202020204" pitchFamily="34" charset="0"/>
                <a:cs typeface="Arial" panose="020B0604020202020204" pitchFamily="34" charset="0"/>
              </a:rPr>
              <a:t>Anm.:  </a:t>
            </a:r>
            <a:r>
              <a:rPr lang="da-DK" sz="800" dirty="0">
                <a:latin typeface="Arial" panose="020B0604020202020204" pitchFamily="34" charset="0"/>
                <a:cs typeface="Arial" panose="020B0604020202020204" pitchFamily="34" charset="0"/>
              </a:rPr>
              <a:t>Hvert punkt i figuren viser afvigelsen for ét år. </a:t>
            </a:r>
            <a:r>
              <a:rPr lang="da-DK" sz="800" dirty="0" smtClean="0">
                <a:latin typeface="Arial" panose="020B0604020202020204" pitchFamily="34" charset="0"/>
                <a:cs typeface="Arial" panose="020B0604020202020204" pitchFamily="34" charset="0"/>
              </a:rPr>
              <a:t>Ekskluderes 2008, 2009 og 2020 </a:t>
            </a:r>
            <a:r>
              <a:rPr lang="da-DK" sz="800" dirty="0">
                <a:latin typeface="Arial" panose="020B0604020202020204" pitchFamily="34" charset="0"/>
                <a:cs typeface="Arial" panose="020B0604020202020204" pitchFamily="34" charset="0"/>
              </a:rPr>
              <a:t>er </a:t>
            </a:r>
            <a:r>
              <a:rPr lang="da-DK" sz="800" dirty="0" smtClean="0">
                <a:latin typeface="Arial" panose="020B0604020202020204" pitchFamily="34" charset="0"/>
                <a:cs typeface="Arial" panose="020B0604020202020204" pitchFamily="34" charset="0"/>
              </a:rPr>
              <a:t>hældningskoefficienten </a:t>
            </a:r>
            <a:r>
              <a:rPr lang="da-DK" sz="800" dirty="0">
                <a:latin typeface="Arial" panose="020B0604020202020204" pitchFamily="34" charset="0"/>
                <a:cs typeface="Arial" panose="020B0604020202020204" pitchFamily="34" charset="0"/>
              </a:rPr>
              <a:t>i den </a:t>
            </a:r>
            <a:r>
              <a:rPr lang="da-DK" sz="800" dirty="0" smtClean="0">
                <a:latin typeface="Arial" panose="020B0604020202020204" pitchFamily="34" charset="0"/>
                <a:cs typeface="Arial" panose="020B0604020202020204" pitchFamily="34" charset="0"/>
              </a:rPr>
              <a:t>lineære </a:t>
            </a:r>
            <a:r>
              <a:rPr lang="da-DK" sz="800" dirty="0">
                <a:latin typeface="Arial" panose="020B0604020202020204" pitchFamily="34" charset="0"/>
                <a:cs typeface="Arial" panose="020B0604020202020204" pitchFamily="34" charset="0"/>
              </a:rPr>
              <a:t>regression </a:t>
            </a:r>
            <a:r>
              <a:rPr lang="da-DK" sz="800" dirty="0" smtClean="0">
                <a:latin typeface="Arial" panose="020B0604020202020204" pitchFamily="34" charset="0"/>
                <a:cs typeface="Arial" panose="020B0604020202020204" pitchFamily="34" charset="0"/>
              </a:rPr>
              <a:t>0,97 </a:t>
            </a:r>
            <a:r>
              <a:rPr lang="da-DK" sz="800" dirty="0">
                <a:latin typeface="Arial" panose="020B0604020202020204" pitchFamily="34" charset="0"/>
                <a:cs typeface="Arial" panose="020B0604020202020204" pitchFamily="34" charset="0"/>
              </a:rPr>
              <a:t>og konstantleddet </a:t>
            </a:r>
            <a:r>
              <a:rPr lang="da-DK" sz="800" dirty="0" smtClean="0">
                <a:latin typeface="Arial" panose="020B0604020202020204" pitchFamily="34" charset="0"/>
                <a:cs typeface="Arial" panose="020B0604020202020204" pitchFamily="34" charset="0"/>
              </a:rPr>
              <a:t>0,01.</a:t>
            </a:r>
          </a:p>
          <a:p>
            <a:pPr marL="324000" indent="-324000">
              <a:lnSpc>
                <a:spcPct val="100000"/>
              </a:lnSpc>
              <a:spcBef>
                <a:spcPts val="0"/>
              </a:spcBef>
            </a:pPr>
            <a:r>
              <a:rPr lang="da-DK" sz="800" dirty="0" smtClean="0">
                <a:latin typeface="Arial" panose="020B0604020202020204" pitchFamily="34" charset="0"/>
                <a:cs typeface="Arial" panose="020B0604020202020204" pitchFamily="34" charset="0"/>
              </a:rPr>
              <a:t>Kilde:  </a:t>
            </a:r>
            <a:r>
              <a:rPr lang="da-DK" sz="800" dirty="0">
                <a:latin typeface="Arial" panose="020B0604020202020204" pitchFamily="34" charset="0"/>
                <a:cs typeface="Arial" panose="020B0604020202020204" pitchFamily="34" charset="0"/>
              </a:rPr>
              <a:t>Danmarks </a:t>
            </a:r>
            <a:r>
              <a:rPr lang="da-DK" sz="800" dirty="0" smtClean="0">
                <a:latin typeface="Arial" panose="020B0604020202020204" pitchFamily="34" charset="0"/>
                <a:cs typeface="Arial" panose="020B0604020202020204" pitchFamily="34" charset="0"/>
              </a:rPr>
              <a:t>Statistik, </a:t>
            </a:r>
            <a:r>
              <a:rPr lang="da-DK" sz="800" dirty="0">
                <a:latin typeface="Arial" panose="020B0604020202020204" pitchFamily="34" charset="0"/>
                <a:cs typeface="Arial" panose="020B0604020202020204" pitchFamily="34" charset="0"/>
              </a:rPr>
              <a:t>diverse udgaver af Økonomisk Redegørelse/Økonomisk </a:t>
            </a:r>
            <a:r>
              <a:rPr lang="da-DK" sz="800" dirty="0" smtClean="0">
                <a:latin typeface="Arial" panose="020B0604020202020204" pitchFamily="34" charset="0"/>
                <a:cs typeface="Arial" panose="020B0604020202020204" pitchFamily="34" charset="0"/>
              </a:rPr>
              <a:t>Oversigt og </a:t>
            </a:r>
            <a:r>
              <a:rPr lang="da-DK" sz="800" dirty="0">
                <a:latin typeface="Arial" panose="020B0604020202020204" pitchFamily="34" charset="0"/>
                <a:cs typeface="Arial" panose="020B0604020202020204" pitchFamily="34" charset="0"/>
              </a:rPr>
              <a:t>egne beregninger</a:t>
            </a:r>
            <a:r>
              <a:rPr lang="da-DK" sz="800" dirty="0" smtClean="0">
                <a:latin typeface="Arial" panose="020B0604020202020204" pitchFamily="34" charset="0"/>
                <a:cs typeface="Arial" panose="020B0604020202020204" pitchFamily="34" charset="0"/>
              </a:rPr>
              <a:t>.</a:t>
            </a:r>
          </a:p>
        </p:txBody>
      </p:sp>
      <p:graphicFrame>
        <p:nvGraphicFramePr>
          <p:cNvPr id="10" name="Pladsholder til indhold 9"/>
          <p:cNvGraphicFramePr>
            <a:graphicFrameLocks noGrp="1"/>
          </p:cNvGraphicFramePr>
          <p:nvPr>
            <p:ph sz="quarter" idx="13"/>
            <p:custDataLst>
              <p:tags r:id="rId1"/>
            </p:custDataLst>
            <p:extLst>
              <p:ext uri="{D42A27DB-BD31-4B8C-83A1-F6EECF244321}">
                <p14:modId xmlns:p14="http://schemas.microsoft.com/office/powerpoint/2010/main" val="212591688"/>
              </p:ext>
            </p:extLst>
          </p:nvPr>
        </p:nvGraphicFramePr>
        <p:xfrm>
          <a:off x="914400" y="1968758"/>
          <a:ext cx="4777273" cy="3601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913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840000"/>
            <a:ext cx="11063508" cy="556800"/>
          </a:xfrm>
        </p:spPr>
        <p:txBody>
          <a:bodyPr/>
          <a:lstStyle/>
          <a:p>
            <a:r>
              <a:rPr lang="da-DK" dirty="0"/>
              <a:t>Prognoseafvigelser er ikke </a:t>
            </a:r>
            <a:r>
              <a:rPr lang="da-DK" dirty="0" smtClean="0"/>
              <a:t>korrelerede </a:t>
            </a:r>
            <a:r>
              <a:rPr lang="da-DK" dirty="0"/>
              <a:t>over tid</a:t>
            </a:r>
          </a:p>
        </p:txBody>
      </p:sp>
      <p:sp>
        <p:nvSpPr>
          <p:cNvPr id="8" name="Pladsholder til tekst 7">
            <a:extLst>
              <a:ext uri="{FF2B5EF4-FFF2-40B4-BE49-F238E27FC236}">
                <a16:creationId xmlns:a16="http://schemas.microsoft.com/office/drawing/2014/main" id="{45933A67-10B5-123D-A39D-62F9461792DE}"/>
              </a:ext>
            </a:extLst>
          </p:cNvPr>
          <p:cNvSpPr>
            <a:spLocks noGrp="1"/>
          </p:cNvSpPr>
          <p:nvPr>
            <p:ph type="body" sz="quarter" idx="14"/>
          </p:nvPr>
        </p:nvSpPr>
        <p:spPr/>
        <p:txBody>
          <a:bodyPr/>
          <a:lstStyle/>
          <a:p>
            <a:r>
              <a:rPr lang="da-DK" sz="1600" dirty="0"/>
              <a:t>Sammenhæng mellem prognoseafvigelser i Økonomisk Redegørelse, </a:t>
            </a:r>
            <a:r>
              <a:rPr lang="da-DK" sz="1600" dirty="0" smtClean="0"/>
              <a:t>december, </a:t>
            </a:r>
            <a:r>
              <a:rPr lang="da-DK" sz="1600" dirty="0"/>
              <a:t>fra ét år til det næste år</a:t>
            </a:r>
          </a:p>
          <a:p>
            <a:endParaRPr lang="da-DK" dirty="0"/>
          </a:p>
        </p:txBody>
      </p:sp>
      <p:sp>
        <p:nvSpPr>
          <p:cNvPr id="9" name="Pladsholder til tekst 8">
            <a:extLst>
              <a:ext uri="{FF2B5EF4-FFF2-40B4-BE49-F238E27FC236}">
                <a16:creationId xmlns:a16="http://schemas.microsoft.com/office/drawing/2014/main" id="{436B938A-6D77-87B1-1762-610D3B4EAAA2}"/>
              </a:ext>
            </a:extLst>
          </p:cNvPr>
          <p:cNvSpPr>
            <a:spLocks noGrp="1"/>
          </p:cNvSpPr>
          <p:nvPr>
            <p:ph type="body" sz="quarter" idx="15"/>
          </p:nvPr>
        </p:nvSpPr>
        <p:spPr/>
        <p:txBody>
          <a:bodyPr/>
          <a:lstStyle/>
          <a:p>
            <a:pPr marL="171450" indent="-171450"/>
            <a:r>
              <a:rPr lang="da-DK" sz="1200" b="1" dirty="0">
                <a:latin typeface="Arial" panose="020B0604020202020204" pitchFamily="34" charset="0"/>
                <a:cs typeface="Arial" panose="020B0604020202020204" pitchFamily="34" charset="0"/>
              </a:rPr>
              <a:t>Hvis prognoseafvigelsen i et år kan forklare afvigelsen i det efterfølgende år, er det et tegn på systematiske afvigelser i prognoserne. </a:t>
            </a:r>
          </a:p>
          <a:p>
            <a:pPr marL="171450" indent="-171450"/>
            <a:r>
              <a:rPr lang="da-DK" sz="1200" b="1" dirty="0">
                <a:latin typeface="Arial" panose="020B0604020202020204" pitchFamily="34" charset="0"/>
                <a:cs typeface="Arial" panose="020B0604020202020204" pitchFamily="34" charset="0"/>
              </a:rPr>
              <a:t>Der er </a:t>
            </a:r>
            <a:r>
              <a:rPr lang="da-DK" sz="1200" b="1" dirty="0" smtClean="0">
                <a:latin typeface="Arial" panose="020B0604020202020204" pitchFamily="34" charset="0"/>
                <a:cs typeface="Arial" panose="020B0604020202020204" pitchFamily="34" charset="0"/>
              </a:rPr>
              <a:t>dog næsten </a:t>
            </a:r>
            <a:r>
              <a:rPr lang="da-DK" sz="1200" b="1" dirty="0">
                <a:latin typeface="Arial" panose="020B0604020202020204" pitchFamily="34" charset="0"/>
                <a:cs typeface="Arial" panose="020B0604020202020204" pitchFamily="34" charset="0"/>
              </a:rPr>
              <a:t>ingen sammenhæng mellem prognoseafvigelsen for et år og prognoseafvigelsen fra det foregående år</a:t>
            </a:r>
            <a:r>
              <a:rPr lang="da-DK" sz="1200" b="1" i="1" dirty="0">
                <a:latin typeface="Arial" panose="020B0604020202020204" pitchFamily="34" charset="0"/>
                <a:cs typeface="Arial" panose="020B0604020202020204" pitchFamily="34" charset="0"/>
              </a:rPr>
              <a:t>.</a:t>
            </a:r>
          </a:p>
          <a:p>
            <a:pPr marL="171450" indent="-171450"/>
            <a:r>
              <a:rPr lang="da-DK" sz="1200" b="1" dirty="0">
                <a:latin typeface="Arial" panose="020B0604020202020204" pitchFamily="34" charset="0"/>
                <a:cs typeface="Arial" panose="020B0604020202020204" pitchFamily="34" charset="0"/>
              </a:rPr>
              <a:t>De senere år har der været en overvægt mod at overvurdere </a:t>
            </a:r>
            <a:r>
              <a:rPr lang="da-DK" sz="1200" b="1" dirty="0" smtClean="0">
                <a:latin typeface="Arial" panose="020B0604020202020204" pitchFamily="34" charset="0"/>
                <a:cs typeface="Arial" panose="020B0604020202020204" pitchFamily="34" charset="0"/>
              </a:rPr>
              <a:t>frem for </a:t>
            </a:r>
            <a:r>
              <a:rPr lang="da-DK" sz="1200" b="1" dirty="0">
                <a:latin typeface="Arial" panose="020B0604020202020204" pitchFamily="34" charset="0"/>
                <a:cs typeface="Arial" panose="020B0604020202020204" pitchFamily="34" charset="0"/>
              </a:rPr>
              <a:t>at undervurdere væksten. </a:t>
            </a:r>
          </a:p>
          <a:p>
            <a:pPr marL="171450" indent="-171450"/>
            <a:r>
              <a:rPr lang="da-DK" sz="1200" b="1" dirty="0">
                <a:latin typeface="Arial" panose="020B0604020202020204" pitchFamily="34" charset="0"/>
                <a:cs typeface="Arial" panose="020B0604020202020204" pitchFamily="34" charset="0"/>
              </a:rPr>
              <a:t>Sammenligningsgrundlaget er den første foreløbige opgørelse af nationalregnskabet. Men senere revisioner af nationalregnskabet ændrer billedet (se de næste sider</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p:txBody>
      </p:sp>
      <p:sp>
        <p:nvSpPr>
          <p:cNvPr id="11" name="Tekstfelt 10"/>
          <p:cNvSpPr txBox="1"/>
          <p:nvPr/>
        </p:nvSpPr>
        <p:spPr>
          <a:xfrm>
            <a:off x="839788" y="5497016"/>
            <a:ext cx="5258124" cy="369332"/>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Figuren </a:t>
            </a:r>
            <a:r>
              <a:rPr lang="da-DK" sz="800" dirty="0">
                <a:latin typeface="Neue Haas Grotesk Text Pro" panose="020B0504020202020204"/>
                <a:cs typeface="Arial" panose="020B0604020202020204" pitchFamily="34" charset="0"/>
              </a:rPr>
              <a:t>dækker perioden </a:t>
            </a:r>
            <a:r>
              <a:rPr lang="da-DK" sz="800" dirty="0" smtClean="0">
                <a:latin typeface="Neue Haas Grotesk Text Pro" panose="020B0504020202020204"/>
                <a:cs typeface="Arial" panose="020B0604020202020204" pitchFamily="34" charset="0"/>
              </a:rPr>
              <a:t>1980-2022.</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a:t>
            </a:r>
            <a:r>
              <a:rPr lang="da-DK" sz="800" dirty="0">
                <a:latin typeface="Neue Haas Grotesk Text Pro" panose="020B0504020202020204"/>
                <a:cs typeface="Arial" panose="020B0604020202020204" pitchFamily="34" charset="0"/>
              </a:rPr>
              <a:t>Danmarks Statistik, </a:t>
            </a:r>
            <a:r>
              <a:rPr lang="da-DK" sz="800" dirty="0" smtClean="0">
                <a:latin typeface="Neue Haas Grotesk Text Pro" panose="020B0504020202020204"/>
                <a:cs typeface="Arial" panose="020B0604020202020204" pitchFamily="34" charset="0"/>
              </a:rPr>
              <a:t>samt </a:t>
            </a:r>
            <a:r>
              <a:rPr lang="da-DK" sz="800" dirty="0">
                <a:latin typeface="Neue Haas Grotesk Text Pro" panose="020B0504020202020204"/>
                <a:cs typeface="Arial" panose="020B0604020202020204" pitchFamily="34" charset="0"/>
              </a:rPr>
              <a:t>diverse udgaver af Økonomiske Redegørelse/Økonomisk Oversigt og egne beregninger</a:t>
            </a:r>
            <a:r>
              <a:rPr lang="da-DK" sz="800" dirty="0" smtClean="0">
                <a:latin typeface="Neue Haas Grotesk Text Pro" panose="020B0504020202020204"/>
                <a:cs typeface="Arial" panose="020B0604020202020204" pitchFamily="34" charset="0"/>
              </a:rPr>
              <a:t>.</a:t>
            </a:r>
          </a:p>
        </p:txBody>
      </p:sp>
      <p:graphicFrame>
        <p:nvGraphicFramePr>
          <p:cNvPr id="12" name="Pladsholder til indhold 11"/>
          <p:cNvGraphicFramePr>
            <a:graphicFrameLocks noGrp="1"/>
          </p:cNvGraphicFramePr>
          <p:nvPr>
            <p:ph sz="quarter" idx="13"/>
            <p:extLst>
              <p:ext uri="{D42A27DB-BD31-4B8C-83A1-F6EECF244321}">
                <p14:modId xmlns:p14="http://schemas.microsoft.com/office/powerpoint/2010/main" val="3800163806"/>
              </p:ext>
            </p:extLst>
          </p:nvPr>
        </p:nvGraphicFramePr>
        <p:xfrm>
          <a:off x="839788" y="1916113"/>
          <a:ext cx="5040312" cy="3840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038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840000"/>
            <a:ext cx="10511360" cy="556800"/>
          </a:xfrm>
        </p:spPr>
        <p:txBody>
          <a:bodyPr/>
          <a:lstStyle/>
          <a:p>
            <a:r>
              <a:rPr lang="da-DK" dirty="0" smtClean="0"/>
              <a:t>Store revisioner af BNP-væksten i de seneste år</a:t>
            </a:r>
            <a:endParaRPr lang="da-DK" dirty="0"/>
          </a:p>
        </p:txBody>
      </p:sp>
      <p:sp>
        <p:nvSpPr>
          <p:cNvPr id="8" name="Pladsholder til tekst 7">
            <a:extLst>
              <a:ext uri="{FF2B5EF4-FFF2-40B4-BE49-F238E27FC236}">
                <a16:creationId xmlns:a16="http://schemas.microsoft.com/office/drawing/2014/main" id="{45933A67-10B5-123D-A39D-62F9461792DE}"/>
              </a:ext>
            </a:extLst>
          </p:cNvPr>
          <p:cNvSpPr>
            <a:spLocks noGrp="1"/>
          </p:cNvSpPr>
          <p:nvPr>
            <p:ph type="body" sz="quarter" idx="14"/>
          </p:nvPr>
        </p:nvSpPr>
        <p:spPr/>
        <p:txBody>
          <a:bodyPr/>
          <a:lstStyle/>
          <a:p>
            <a:r>
              <a:rPr lang="da-DK" sz="2000" dirty="0"/>
              <a:t>Årlig BNP-vækst</a:t>
            </a:r>
          </a:p>
          <a:p>
            <a:endParaRPr lang="da-DK" dirty="0"/>
          </a:p>
        </p:txBody>
      </p:sp>
      <p:sp>
        <p:nvSpPr>
          <p:cNvPr id="9" name="Pladsholder til tekst 8">
            <a:extLst>
              <a:ext uri="{FF2B5EF4-FFF2-40B4-BE49-F238E27FC236}">
                <a16:creationId xmlns:a16="http://schemas.microsoft.com/office/drawing/2014/main" id="{436B938A-6D77-87B1-1762-610D3B4EAAA2}"/>
              </a:ext>
            </a:extLst>
          </p:cNvPr>
          <p:cNvSpPr>
            <a:spLocks noGrp="1"/>
          </p:cNvSpPr>
          <p:nvPr>
            <p:ph type="body" sz="quarter" idx="15"/>
          </p:nvPr>
        </p:nvSpPr>
        <p:spPr/>
        <p:txBody>
          <a:bodyPr/>
          <a:lstStyle/>
          <a:p>
            <a:pPr marL="171450" indent="-171450"/>
            <a:r>
              <a:rPr lang="da-DK" sz="1200" b="1" dirty="0">
                <a:latin typeface="Arial" panose="020B0604020202020204" pitchFamily="34" charset="0"/>
                <a:cs typeface="Arial" panose="020B0604020202020204" pitchFamily="34" charset="0"/>
              </a:rPr>
              <a:t>Denne evaluering af prognosenøjagtigheden tager udgangspunkt i den første foreløbige opgørelse af BNP-væksten.</a:t>
            </a:r>
          </a:p>
          <a:p>
            <a:pPr marL="171450" indent="-171450"/>
            <a:r>
              <a:rPr lang="da-DK" sz="1200" b="1" dirty="0" smtClean="0">
                <a:latin typeface="Arial" panose="020B0604020202020204" pitchFamily="34" charset="0"/>
                <a:cs typeface="Arial" panose="020B0604020202020204" pitchFamily="34" charset="0"/>
              </a:rPr>
              <a:t>Nationalregnskabet bliver dog løbende revideret, og siden 2010 er BNP-væksten efterfølgende generelt revideret op. Blandt andet blev væksten i 2020 og 2021 samt i 2015-2017 revideret betydeligt op. </a:t>
            </a:r>
          </a:p>
          <a:p>
            <a:pPr marL="171450" indent="-171450"/>
            <a:r>
              <a:rPr lang="da-DK" sz="1200" b="1" dirty="0" smtClean="0">
                <a:latin typeface="Arial" panose="020B0604020202020204" pitchFamily="34" charset="0"/>
                <a:cs typeface="Arial" panose="020B0604020202020204" pitchFamily="34" charset="0"/>
              </a:rPr>
              <a:t>For </a:t>
            </a:r>
            <a:r>
              <a:rPr lang="da-DK" sz="1200" b="1" dirty="0">
                <a:latin typeface="Arial" panose="020B0604020202020204" pitchFamily="34" charset="0"/>
                <a:cs typeface="Arial" panose="020B0604020202020204" pitchFamily="34" charset="0"/>
              </a:rPr>
              <a:t>2022 er BNP-opgørelsen </a:t>
            </a:r>
            <a:r>
              <a:rPr lang="da-DK" sz="1200" b="1" dirty="0" smtClean="0">
                <a:latin typeface="Arial" panose="020B0604020202020204" pitchFamily="34" charset="0"/>
                <a:cs typeface="Arial" panose="020B0604020202020204" pitchFamily="34" charset="0"/>
              </a:rPr>
              <a:t>derimod foreløbigt </a:t>
            </a:r>
            <a:r>
              <a:rPr lang="da-DK" sz="1200" b="1" dirty="0">
                <a:latin typeface="Arial" panose="020B0604020202020204" pitchFamily="34" charset="0"/>
                <a:cs typeface="Arial" panose="020B0604020202020204" pitchFamily="34" charset="0"/>
              </a:rPr>
              <a:t>revideret ned med 0,9 pct.-point fra en stigning på 3,6 pct. i den første </a:t>
            </a:r>
            <a:r>
              <a:rPr lang="da-DK" sz="1200" b="1" dirty="0" smtClean="0">
                <a:latin typeface="Arial" panose="020B0604020202020204" pitchFamily="34" charset="0"/>
                <a:cs typeface="Arial" panose="020B0604020202020204" pitchFamily="34" charset="0"/>
              </a:rPr>
              <a:t>opgørelse fra 28. februar 2023, </a:t>
            </a:r>
            <a:r>
              <a:rPr lang="da-DK" sz="1200" b="1" dirty="0">
                <a:latin typeface="Arial" panose="020B0604020202020204" pitchFamily="34" charset="0"/>
                <a:cs typeface="Arial" panose="020B0604020202020204" pitchFamily="34" charset="0"/>
              </a:rPr>
              <a:t>til en stigning på 2,7 pct. i den seneste opgørelse fra 30. juni 2023.</a:t>
            </a:r>
          </a:p>
          <a:p>
            <a:pPr marL="171450" indent="-171450"/>
            <a:r>
              <a:rPr lang="da-DK" sz="1200" b="1" dirty="0" smtClean="0">
                <a:latin typeface="Arial" panose="020B0604020202020204" pitchFamily="34" charset="0"/>
                <a:cs typeface="Arial" panose="020B0604020202020204" pitchFamily="34" charset="0"/>
              </a:rPr>
              <a:t>Revisioner, og særligt opjusteringerne siden 2010, </a:t>
            </a:r>
            <a:r>
              <a:rPr lang="da-DK" sz="1200" b="1" dirty="0">
                <a:latin typeface="Arial" panose="020B0604020202020204" pitchFamily="34" charset="0"/>
                <a:cs typeface="Arial" panose="020B0604020202020204" pitchFamily="34" charset="0"/>
              </a:rPr>
              <a:t>skyldes blandt andet nye metoder og </a:t>
            </a:r>
            <a:r>
              <a:rPr lang="da-DK" sz="1200" b="1" dirty="0" smtClean="0">
                <a:latin typeface="Arial" panose="020B0604020202020204" pitchFamily="34" charset="0"/>
                <a:cs typeface="Arial" panose="020B0604020202020204" pitchFamily="34" charset="0"/>
              </a:rPr>
              <a:t>kilder. </a:t>
            </a:r>
            <a:r>
              <a:rPr lang="da-DK" sz="1200" b="1" dirty="0">
                <a:latin typeface="Arial" panose="020B0604020202020204" pitchFamily="34" charset="0"/>
                <a:cs typeface="Arial" panose="020B0604020202020204" pitchFamily="34" charset="0"/>
              </a:rPr>
              <a:t>Det gælder især for danske virksomheders handel uden for Danmarks grænser. </a:t>
            </a:r>
          </a:p>
          <a:p>
            <a:pPr marL="171450" indent="-171450"/>
            <a:r>
              <a:rPr lang="da-DK" sz="1200" b="1" dirty="0">
                <a:latin typeface="Arial" panose="020B0604020202020204" pitchFamily="34" charset="0"/>
                <a:cs typeface="Arial" panose="020B0604020202020204" pitchFamily="34" charset="0"/>
              </a:rPr>
              <a:t>Endvidere har en større enkeltstående betaling vedrørende salg af et danskejet patent haft en uforholdsmæssigt stor påvirkning af BNP-væksten i 2017 og 2018, indtil betalingen blev periodiseret korrekt i nationalregnskabet fra november 2019.</a:t>
            </a:r>
          </a:p>
          <a:p>
            <a:pPr marL="171450" indent="-171450"/>
            <a:r>
              <a:rPr lang="da-DK" sz="1200" b="1" dirty="0">
                <a:latin typeface="Arial" panose="020B0604020202020204" pitchFamily="34" charset="0"/>
                <a:cs typeface="Arial" panose="020B0604020202020204" pitchFamily="34" charset="0"/>
              </a:rPr>
              <a:t>Den første opgørelse af væksten skal derfor fortolkes med varsomhed.</a:t>
            </a:r>
          </a:p>
          <a:p>
            <a:endParaRPr lang="da-DK" dirty="0"/>
          </a:p>
        </p:txBody>
      </p:sp>
      <p:sp>
        <p:nvSpPr>
          <p:cNvPr id="11" name="Tekstfelt 10"/>
          <p:cNvSpPr txBox="1"/>
          <p:nvPr/>
        </p:nvSpPr>
        <p:spPr>
          <a:xfrm>
            <a:off x="840001" y="5277141"/>
            <a:ext cx="5040000" cy="738664"/>
          </a:xfrm>
          <a:prstGeom prst="rect">
            <a:avLst/>
          </a:prstGeom>
          <a:noFill/>
        </p:spPr>
        <p:txBody>
          <a:bodyPr wrap="square" lIns="0" tIns="0" rIns="0" bIns="0" rtlCol="0">
            <a:spAutoFit/>
          </a:bodyPr>
          <a:lstStyle/>
          <a:p>
            <a:pPr marL="324000" indent="-324000">
              <a:lnSpc>
                <a:spcPct val="100000"/>
              </a:lnSpc>
              <a:spcBef>
                <a:spcPts val="1100"/>
              </a:spcBef>
            </a:pPr>
            <a:r>
              <a:rPr lang="da-DK" sz="800" dirty="0">
                <a:latin typeface="Neue Haas Grotesk Text Pro" panose="020B0504020202020204"/>
                <a:cs typeface="Arial" panose="020B0604020202020204" pitchFamily="34" charset="0"/>
              </a:rPr>
              <a:t>Anm.:  De mørkeblå søjler viser den første opgørelse af BNP-væksten, som offentliggøres i slutningen af februar, og </a:t>
            </a:r>
            <a:r>
              <a:rPr lang="da-DK" sz="800" dirty="0" smtClean="0">
                <a:latin typeface="Neue Haas Grotesk Text Pro" panose="020B0504020202020204"/>
                <a:cs typeface="Arial" panose="020B0604020202020204" pitchFamily="34" charset="0"/>
              </a:rPr>
              <a:t>de lyseblå søjler viser den </a:t>
            </a:r>
            <a:r>
              <a:rPr lang="da-DK" sz="800" dirty="0">
                <a:latin typeface="Neue Haas Grotesk Text Pro" panose="020B0504020202020204"/>
                <a:cs typeface="Arial" panose="020B0604020202020204" pitchFamily="34" charset="0"/>
              </a:rPr>
              <a:t>seneste opgørelse af BNP-væksten. Nationalregnskabet for </a:t>
            </a:r>
            <a:r>
              <a:rPr lang="da-DK" sz="800" dirty="0" smtClean="0">
                <a:latin typeface="Neue Haas Grotesk Text Pro" panose="020B0504020202020204"/>
                <a:cs typeface="Arial" panose="020B0604020202020204" pitchFamily="34" charset="0"/>
              </a:rPr>
              <a:t>2020, 2021 og 2022 er </a:t>
            </a:r>
            <a:r>
              <a:rPr lang="da-DK" sz="800" dirty="0">
                <a:latin typeface="Neue Haas Grotesk Text Pro" panose="020B0504020202020204"/>
                <a:cs typeface="Arial" panose="020B0604020202020204" pitchFamily="34" charset="0"/>
              </a:rPr>
              <a:t>ikke endeligt og kan således fortsat blive revideret. For 2017 og 2018 </a:t>
            </a:r>
            <a:r>
              <a:rPr lang="da-DK" sz="800" dirty="0" smtClean="0">
                <a:latin typeface="Neue Haas Grotesk Text Pro" panose="020B0504020202020204"/>
                <a:cs typeface="Arial" panose="020B0604020202020204" pitchFamily="34" charset="0"/>
              </a:rPr>
              <a:t>er vist betydningen af en betaling for et patent, </a:t>
            </a:r>
            <a:r>
              <a:rPr lang="da-DK" sz="800" dirty="0">
                <a:latin typeface="Neue Haas Grotesk Text Pro" panose="020B0504020202020204"/>
                <a:cs typeface="Arial" panose="020B0604020202020204" pitchFamily="34" charset="0"/>
              </a:rPr>
              <a:t>som </a:t>
            </a:r>
            <a:r>
              <a:rPr lang="da-DK" sz="800" dirty="0" smtClean="0">
                <a:latin typeface="Neue Haas Grotesk Text Pro" panose="020B0504020202020204"/>
                <a:cs typeface="Arial" panose="020B0604020202020204" pitchFamily="34" charset="0"/>
              </a:rPr>
              <a:t>indtil offentliggørelsen af nationalregnskabet i </a:t>
            </a:r>
            <a:r>
              <a:rPr lang="da-DK" sz="800" dirty="0">
                <a:latin typeface="Neue Haas Grotesk Text Pro" panose="020B0504020202020204"/>
                <a:cs typeface="Arial" panose="020B0604020202020204" pitchFamily="34" charset="0"/>
              </a:rPr>
              <a:t>november 2019 kun blev </a:t>
            </a:r>
            <a:r>
              <a:rPr lang="da-DK" sz="800" dirty="0" smtClean="0">
                <a:latin typeface="Neue Haas Grotesk Text Pro" panose="020B0504020202020204"/>
                <a:cs typeface="Arial" panose="020B0604020202020204" pitchFamily="34" charset="0"/>
              </a:rPr>
              <a:t>indregnet i væksten i </a:t>
            </a:r>
            <a:r>
              <a:rPr lang="da-DK" sz="800" dirty="0">
                <a:latin typeface="Neue Haas Grotesk Text Pro" panose="020B0504020202020204"/>
                <a:cs typeface="Arial" panose="020B0604020202020204" pitchFamily="34" charset="0"/>
              </a:rPr>
              <a:t>1. kvartal 2017</a:t>
            </a:r>
            <a:r>
              <a:rPr lang="da-DK" sz="800" dirty="0" smtClean="0">
                <a:latin typeface="Neue Haas Grotesk Text Pro" panose="020B0504020202020204"/>
                <a:cs typeface="Arial" panose="020B0604020202020204" pitchFamily="34" charset="0"/>
              </a:rPr>
              <a:t>.</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Danmarks Statistik og egne beregninger.</a:t>
            </a:r>
          </a:p>
        </p:txBody>
      </p:sp>
      <p:graphicFrame>
        <p:nvGraphicFramePr>
          <p:cNvPr id="16" name="Pladsholder til indhold 15"/>
          <p:cNvGraphicFramePr>
            <a:graphicFrameLocks noGrp="1"/>
          </p:cNvGraphicFramePr>
          <p:nvPr>
            <p:ph sz="quarter" idx="13"/>
            <p:extLst>
              <p:ext uri="{D42A27DB-BD31-4B8C-83A1-F6EECF244321}">
                <p14:modId xmlns:p14="http://schemas.microsoft.com/office/powerpoint/2010/main" val="2611331138"/>
              </p:ext>
            </p:extLst>
          </p:nvPr>
        </p:nvGraphicFramePr>
        <p:xfrm>
          <a:off x="840000" y="1916113"/>
          <a:ext cx="5040100" cy="34206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021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840317" y="840000"/>
            <a:ext cx="10511360" cy="556800"/>
          </a:xfrm>
        </p:spPr>
        <p:txBody>
          <a:bodyPr/>
          <a:lstStyle/>
          <a:p>
            <a:r>
              <a:rPr lang="da-DK" dirty="0"/>
              <a:t>Skønnet i Økonomisk Redegørelse har ikke været for højt sammenlignet med de reviderede BNP-tal</a:t>
            </a:r>
          </a:p>
          <a:p>
            <a:endParaRPr lang="da-DK" dirty="0"/>
          </a:p>
        </p:txBody>
      </p:sp>
      <p:sp>
        <p:nvSpPr>
          <p:cNvPr id="5" name="Pladsholder til tekst 4"/>
          <p:cNvSpPr>
            <a:spLocks noGrp="1"/>
          </p:cNvSpPr>
          <p:nvPr>
            <p:ph type="body" sz="quarter" idx="14"/>
          </p:nvPr>
        </p:nvSpPr>
        <p:spPr>
          <a:xfrm>
            <a:off x="839999" y="1913531"/>
            <a:ext cx="5203353" cy="385233"/>
          </a:xfrm>
        </p:spPr>
        <p:txBody>
          <a:bodyPr/>
          <a:lstStyle/>
          <a:p>
            <a:r>
              <a:rPr lang="da-DK" dirty="0" smtClean="0"/>
              <a:t>Prognoseafvigelser – første og seneste opgørelse</a:t>
            </a:r>
            <a:endParaRPr lang="da-DK" dirty="0"/>
          </a:p>
        </p:txBody>
      </p:sp>
      <p:graphicFrame>
        <p:nvGraphicFramePr>
          <p:cNvPr id="7" name="Pladsholder til indhold 6"/>
          <p:cNvGraphicFramePr>
            <a:graphicFrameLocks noGrp="1"/>
          </p:cNvGraphicFramePr>
          <p:nvPr>
            <p:ph sz="quarter" idx="13"/>
            <p:extLst>
              <p:ext uri="{D42A27DB-BD31-4B8C-83A1-F6EECF244321}">
                <p14:modId xmlns:p14="http://schemas.microsoft.com/office/powerpoint/2010/main" val="1445304143"/>
              </p:ext>
            </p:extLst>
          </p:nvPr>
        </p:nvGraphicFramePr>
        <p:xfrm>
          <a:off x="839788" y="2298701"/>
          <a:ext cx="5040312" cy="2954944"/>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felt 8"/>
          <p:cNvSpPr txBox="1"/>
          <p:nvPr/>
        </p:nvSpPr>
        <p:spPr>
          <a:xfrm>
            <a:off x="840100" y="5075862"/>
            <a:ext cx="5040000" cy="738664"/>
          </a:xfrm>
          <a:prstGeom prst="rect">
            <a:avLst/>
          </a:prstGeom>
          <a:noFill/>
        </p:spPr>
        <p:txBody>
          <a:bodyPr wrap="square" lIns="0" tIns="0" rIns="0" bIns="0" rtlCol="0">
            <a:spAutoFit/>
          </a:bodyPr>
          <a:lstStyle/>
          <a:p>
            <a:pPr marL="324000" indent="-324000">
              <a:lnSpc>
                <a:spcPct val="100000"/>
              </a:lnSpc>
              <a:spcBef>
                <a:spcPts val="1100"/>
              </a:spcBef>
            </a:pPr>
            <a:r>
              <a:rPr lang="da-DK" sz="800" dirty="0" smtClean="0">
                <a:latin typeface="Neue Haas Grotesk Text Pro" panose="020B0504020202020204"/>
                <a:cs typeface="Arial" panose="020B0604020202020204" pitchFamily="34" charset="0"/>
              </a:rPr>
              <a:t>Anm.:  Søjlerne viser prognoseafvigelsen opgjort efter henholdsvis den første foreløbige opgørelse af BNP-væksten og den seneste opgørelse af BNP-væksten. For 2017 og 2018 er den første foreløbige prognoseafvigelse justeret henholdsvis 0,4 pct.-point ned og op, som korrektion for en betaling af et patent, som indtil offentliggørelsen af nationalregnskabet i november 2019 kun blev indregnet i 1. kvartal 2017. Se også anmærkning til figur på side 8.</a:t>
            </a:r>
          </a:p>
          <a:p>
            <a:pPr marL="324000" indent="-324000">
              <a:lnSpc>
                <a:spcPct val="100000"/>
              </a:lnSpc>
              <a:spcBef>
                <a:spcPts val="0"/>
              </a:spcBef>
            </a:pPr>
            <a:r>
              <a:rPr lang="da-DK" sz="800" dirty="0" smtClean="0">
                <a:latin typeface="Neue Haas Grotesk Text Pro" panose="020B0504020202020204"/>
                <a:cs typeface="Arial" panose="020B0604020202020204" pitchFamily="34" charset="0"/>
              </a:rPr>
              <a:t>Kilde:  Danmarks Statistik og diverse udgaver af Økonomisk Redegørelse.</a:t>
            </a:r>
          </a:p>
        </p:txBody>
      </p:sp>
      <p:sp>
        <p:nvSpPr>
          <p:cNvPr id="10" name="Pladsholder til tekst 8">
            <a:extLst>
              <a:ext uri="{FF2B5EF4-FFF2-40B4-BE49-F238E27FC236}">
                <a16:creationId xmlns:a16="http://schemas.microsoft.com/office/drawing/2014/main" id="{436B938A-6D77-87B1-1762-610D3B4EAAA2}"/>
              </a:ext>
            </a:extLst>
          </p:cNvPr>
          <p:cNvSpPr>
            <a:spLocks noGrp="1"/>
          </p:cNvSpPr>
          <p:nvPr>
            <p:ph type="body" sz="quarter" idx="15"/>
          </p:nvPr>
        </p:nvSpPr>
        <p:spPr/>
        <p:txBody>
          <a:bodyPr/>
          <a:lstStyle/>
          <a:p>
            <a:pPr marL="171450" indent="-171450">
              <a:spcBef>
                <a:spcPts val="0"/>
              </a:spcBef>
            </a:pPr>
            <a:r>
              <a:rPr lang="da-DK" sz="1200" b="1" dirty="0">
                <a:latin typeface="Arial" panose="020B0604020202020204" pitchFamily="34" charset="0"/>
                <a:cs typeface="Arial" panose="020B0604020202020204" pitchFamily="34" charset="0"/>
              </a:rPr>
              <a:t>Prognosen i Økonomisk Redegørelse er mindre overoptimistisk, når den holdes op imod de reviderede opgørelser af BNP-væksten.</a:t>
            </a:r>
          </a:p>
          <a:p>
            <a:pPr marL="171450" indent="-171450">
              <a:spcBef>
                <a:spcPts val="0"/>
              </a:spcBef>
            </a:pPr>
            <a:endParaRPr lang="da-DK" sz="1200" b="1" dirty="0">
              <a:latin typeface="Arial" panose="020B0604020202020204" pitchFamily="34" charset="0"/>
              <a:cs typeface="Arial" panose="020B0604020202020204" pitchFamily="34" charset="0"/>
            </a:endParaRPr>
          </a:p>
          <a:p>
            <a:pPr marL="171450" indent="-171450">
              <a:spcBef>
                <a:spcPts val="0"/>
              </a:spcBef>
            </a:pPr>
            <a:r>
              <a:rPr lang="da-DK" sz="1200" b="1" dirty="0">
                <a:latin typeface="Arial" panose="020B0604020202020204" pitchFamily="34" charset="0"/>
                <a:cs typeface="Arial" panose="020B0604020202020204" pitchFamily="34" charset="0"/>
              </a:rPr>
              <a:t>De første opgørelser af BNP viste negative prognoseafvigelser for 2011-2016. Altså at prognosen var for optimistisk</a:t>
            </a:r>
            <a:r>
              <a:rPr lang="da-DK" sz="1200" b="1" dirty="0" smtClean="0">
                <a:latin typeface="Arial" panose="020B0604020202020204" pitchFamily="34" charset="0"/>
                <a:cs typeface="Arial" panose="020B0604020202020204" pitchFamily="34" charset="0"/>
              </a:rPr>
              <a:t>. </a:t>
            </a:r>
          </a:p>
          <a:p>
            <a:pPr marL="171450" indent="-171450">
              <a:spcBef>
                <a:spcPts val="0"/>
              </a:spcBef>
            </a:pPr>
            <a:endParaRPr lang="da-DK" sz="1200" b="1" dirty="0">
              <a:latin typeface="Arial" panose="020B0604020202020204" pitchFamily="34" charset="0"/>
              <a:cs typeface="Arial" panose="020B0604020202020204" pitchFamily="34" charset="0"/>
            </a:endParaRPr>
          </a:p>
          <a:p>
            <a:pPr marL="171450" indent="-171450">
              <a:spcBef>
                <a:spcPts val="0"/>
              </a:spcBef>
            </a:pPr>
            <a:r>
              <a:rPr lang="da-DK" sz="1200" b="1" dirty="0" smtClean="0">
                <a:latin typeface="Arial" panose="020B0604020202020204" pitchFamily="34" charset="0"/>
                <a:cs typeface="Arial" panose="020B0604020202020204" pitchFamily="34" charset="0"/>
              </a:rPr>
              <a:t>For 2022 viste den første opgørelse derimod at skønnet var 0,8 pct.-point for lavt, mens den reviderede opgørelse viser at skønnet var 0,1 pct.-point for højt. </a:t>
            </a:r>
            <a:endParaRPr lang="da-DK" sz="1200" b="1" dirty="0">
              <a:latin typeface="Arial" panose="020B0604020202020204" pitchFamily="34" charset="0"/>
              <a:cs typeface="Arial" panose="020B0604020202020204" pitchFamily="34" charset="0"/>
            </a:endParaRPr>
          </a:p>
          <a:p>
            <a:pPr marL="171450" indent="-171450"/>
            <a:r>
              <a:rPr lang="da-DK" sz="1200" b="1" dirty="0" smtClean="0">
                <a:latin typeface="Arial" panose="020B0604020202020204" pitchFamily="34" charset="0"/>
                <a:cs typeface="Arial" panose="020B0604020202020204" pitchFamily="34" charset="0"/>
              </a:rPr>
              <a:t>Prognoseafvigelsen </a:t>
            </a:r>
            <a:r>
              <a:rPr lang="da-DK" sz="1200" b="1" dirty="0">
                <a:latin typeface="Arial" panose="020B0604020202020204" pitchFamily="34" charset="0"/>
                <a:cs typeface="Arial" panose="020B0604020202020204" pitchFamily="34" charset="0"/>
              </a:rPr>
              <a:t>for 2020 var historisk stor. Den seneste opgørelse af nationalregnskabet peger på en lidt mindre afvigelse end i den første opgørelse.</a:t>
            </a:r>
          </a:p>
          <a:p>
            <a:pPr marL="171450" indent="-171450"/>
            <a:r>
              <a:rPr lang="da-DK" sz="1200" b="1" dirty="0" smtClean="0">
                <a:latin typeface="Arial" panose="020B0604020202020204" pitchFamily="34" charset="0"/>
                <a:cs typeface="Arial" panose="020B0604020202020204" pitchFamily="34" charset="0"/>
              </a:rPr>
              <a:t>Den </a:t>
            </a:r>
            <a:r>
              <a:rPr lang="da-DK" sz="1200" b="1" dirty="0">
                <a:latin typeface="Arial" panose="020B0604020202020204" pitchFamily="34" charset="0"/>
                <a:cs typeface="Arial" panose="020B0604020202020204" pitchFamily="34" charset="0"/>
              </a:rPr>
              <a:t>endelige opgørelse af nationalregnskabet for 2016 og 2017 peger nu på, at skønnet i Økonomisk Redegørelse var 1,3 pct.-point for lavt i både 2016 og 2017.</a:t>
            </a:r>
          </a:p>
          <a:p>
            <a:pPr marL="171450" indent="-171450"/>
            <a:r>
              <a:rPr lang="da-DK" sz="1200" b="1" dirty="0">
                <a:latin typeface="Arial" panose="020B0604020202020204" pitchFamily="34" charset="0"/>
                <a:cs typeface="Arial" panose="020B0604020202020204" pitchFamily="34" charset="0"/>
              </a:rPr>
              <a:t>For 2017 og 2018 er den første prognoseafvigelse justeret, så den tager højde for en større enkeltstående betaling, som først blev periodiseret i nationalregnskabet i november 2019</a:t>
            </a:r>
            <a:r>
              <a:rPr lang="da-DK" sz="1200" b="1" dirty="0" smtClean="0">
                <a:latin typeface="Arial" panose="020B0604020202020204" pitchFamily="34" charset="0"/>
                <a:cs typeface="Arial" panose="020B0604020202020204" pitchFamily="34" charset="0"/>
              </a:rPr>
              <a:t>.</a:t>
            </a:r>
          </a:p>
          <a:p>
            <a:pPr marL="171450" indent="-171450"/>
            <a:r>
              <a:rPr lang="da-DK" sz="1200" b="1" dirty="0">
                <a:latin typeface="Arial" panose="020B0604020202020204" pitchFamily="34" charset="0"/>
                <a:cs typeface="Arial" panose="020B0604020202020204" pitchFamily="34" charset="0"/>
              </a:rPr>
              <a:t>De reviderede opgørelser af BNP har indsnævret prognoseafvigelserne for 2010-2014 markant.</a:t>
            </a:r>
          </a:p>
          <a:p>
            <a:pPr marL="171450" indent="-171450"/>
            <a:endParaRPr lang="da-DK" sz="1200" b="1" dirty="0" smtClean="0">
              <a:latin typeface="Arial" panose="020B060402020202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1136872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BLESOURCE" val="l2QjYdmCIlSp/yswKQyPpOlqvv97x4dIB7VCtA/Stt3q8VOrp+czMqrfnz/JBEiX8hEr3msBGJxIISiJen7IxkQxnBfy6iaNcetxLt0eRS82kD147abPcHqPMokSnPEmERGZu2nWFAqecZTdS3YsfdKFHMXKVjQ3BE/0Rmo7a0oWQJiw39iDrH6XymiPmQEt"/>
  <p:tag name="ABLETYPE" val="ableChart"/>
</p:tagLst>
</file>

<file path=ppt/tags/tag2.xml><?xml version="1.0" encoding="utf-8"?>
<p:tagLst xmlns:a="http://schemas.openxmlformats.org/drawingml/2006/main" xmlns:r="http://schemas.openxmlformats.org/officeDocument/2006/relationships" xmlns:p="http://schemas.openxmlformats.org/presentationml/2006/main">
  <p:tag name="ABLESOURCE" val="l2QjYdmCIlSp/yswKQyPpOlqvv97x4dIB7VCtA/Stt3q8VOrp+czMqrfnz/JBEiX8hEr3msBGJxIISiJen7IxkQxnBfy6iaNcetxLt0eRS82kD147abPcHqPMokSnPEmfRzUtrmHigWw4EjONojRZbkV+6ir0fTFLzZOzGF/ZWPbSwoyJJB8EDKf2bZs6Eer"/>
  <p:tag name="ABLETYPE" val="ableChart"/>
</p:tagLst>
</file>

<file path=ppt/tags/tag3.xml><?xml version="1.0" encoding="utf-8"?>
<p:tagLst xmlns:a="http://schemas.openxmlformats.org/drawingml/2006/main" xmlns:r="http://schemas.openxmlformats.org/officeDocument/2006/relationships" xmlns:p="http://schemas.openxmlformats.org/presentationml/2006/main">
  <p:tag name="ABLESOURCE" val="/24/4Jz4kzIVJlfq5pIoQA=="/>
  <p:tag name="ABLETYPE" val="ableTable"/>
</p:tagLst>
</file>

<file path=ppt/theme/theme1.xml><?xml version="1.0" encoding="utf-8"?>
<a:theme xmlns:a="http://schemas.openxmlformats.org/drawingml/2006/main" name="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nxz0zh.oc2" id="{163957E7-0182-4B40-919E-D38D5F230A59}" vid="{E5EB4D88-25DB-44C8-BB52-530322B5234C}"/>
    </a:ext>
  </a:extLst>
</a:theme>
</file>

<file path=ppt/theme/theme2.xml><?xml version="1.0" encoding="utf-8"?>
<a:theme xmlns:a="http://schemas.openxmlformats.org/drawingml/2006/main" name="Indhol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nxz0zh.oc2" id="{163957E7-0182-4B40-919E-D38D5F230A59}" vid="{1E9BDEA3-6317-4EF6-ABB3-38E641B67870}"/>
    </a:ext>
  </a:extLst>
</a:theme>
</file>

<file path=ppt/theme/theme3.xml><?xml version="1.0" encoding="utf-8"?>
<a:theme xmlns:a="http://schemas.openxmlformats.org/drawingml/2006/main" name="Break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nxz0zh.oc2" id="{163957E7-0182-4B40-919E-D38D5F230A59}" vid="{AB5A47AF-30FE-4430-9D3F-1E323BCECA7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f5e8339399e14bcfbf57666c711a7aa6</Template>
  <TotalTime>0</TotalTime>
  <Words>3602</Words>
  <Application>Microsoft Office PowerPoint</Application>
  <PresentationFormat>Widescreen</PresentationFormat>
  <Paragraphs>248</Paragraphs>
  <Slides>18</Slides>
  <Notes>0</Notes>
  <HiddenSlides>0</HiddenSlides>
  <MMClips>0</MMClips>
  <ScaleCrop>false</ScaleCrop>
  <HeadingPairs>
    <vt:vector size="6" baseType="variant">
      <vt:variant>
        <vt:lpstr>Benyttede skrifttyper</vt:lpstr>
      </vt:variant>
      <vt:variant>
        <vt:i4>4</vt:i4>
      </vt:variant>
      <vt:variant>
        <vt:lpstr>Tema</vt:lpstr>
      </vt:variant>
      <vt:variant>
        <vt:i4>3</vt:i4>
      </vt:variant>
      <vt:variant>
        <vt:lpstr>Slidetitler</vt:lpstr>
      </vt:variant>
      <vt:variant>
        <vt:i4>18</vt:i4>
      </vt:variant>
    </vt:vector>
  </HeadingPairs>
  <TitlesOfParts>
    <vt:vector size="25" baseType="lpstr">
      <vt:lpstr>Arial</vt:lpstr>
      <vt:lpstr>Calibri</vt:lpstr>
      <vt:lpstr>Neue Haas Grotesk Text Pro</vt:lpstr>
      <vt:lpstr>Times New Roman</vt:lpstr>
      <vt:lpstr>Forside</vt:lpstr>
      <vt:lpstr>Indhold</vt:lpstr>
      <vt:lpstr>Breaker</vt:lpstr>
      <vt:lpstr>Prognoseevaluering - Hvor godt rammer prognosen for BNP i Økonomisk Redegørelse?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2023-07-12T10:46:06Z</dcterms:created>
  <dcterms:modified xsi:type="dcterms:W3CDTF">2023-08-30T10:54:16Z</dcterms:modified>
</cp:coreProperties>
</file>